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385" r:id="rId5"/>
    <p:sldId id="260" r:id="rId6"/>
    <p:sldId id="305" r:id="rId7"/>
    <p:sldId id="315" r:id="rId8"/>
    <p:sldId id="314" r:id="rId9"/>
    <p:sldId id="316" r:id="rId10"/>
    <p:sldId id="317" r:id="rId11"/>
    <p:sldId id="318" r:id="rId12"/>
    <p:sldId id="319" r:id="rId13"/>
    <p:sldId id="320" r:id="rId14"/>
    <p:sldId id="321" r:id="rId15"/>
    <p:sldId id="322" r:id="rId16"/>
    <p:sldId id="323" r:id="rId17"/>
    <p:sldId id="324" r:id="rId18"/>
    <p:sldId id="325" r:id="rId19"/>
    <p:sldId id="326" r:id="rId20"/>
    <p:sldId id="327" r:id="rId21"/>
    <p:sldId id="328" r:id="rId22"/>
    <p:sldId id="329" r:id="rId23"/>
    <p:sldId id="331" r:id="rId24"/>
    <p:sldId id="330" r:id="rId25"/>
    <p:sldId id="311" r:id="rId26"/>
    <p:sldId id="332" r:id="rId27"/>
    <p:sldId id="333" r:id="rId28"/>
    <p:sldId id="334" r:id="rId29"/>
    <p:sldId id="335" r:id="rId30"/>
    <p:sldId id="336" r:id="rId31"/>
    <p:sldId id="340" r:id="rId32"/>
    <p:sldId id="341" r:id="rId33"/>
    <p:sldId id="342" r:id="rId34"/>
    <p:sldId id="343" r:id="rId35"/>
    <p:sldId id="344" r:id="rId36"/>
    <p:sldId id="345" r:id="rId37"/>
    <p:sldId id="346" r:id="rId38"/>
    <p:sldId id="347" r:id="rId39"/>
    <p:sldId id="348" r:id="rId40"/>
    <p:sldId id="350" r:id="rId41"/>
    <p:sldId id="351" r:id="rId42"/>
    <p:sldId id="352" r:id="rId43"/>
    <p:sldId id="353" r:id="rId44"/>
    <p:sldId id="354" r:id="rId45"/>
    <p:sldId id="355" r:id="rId46"/>
    <p:sldId id="356" r:id="rId47"/>
    <p:sldId id="357" r:id="rId48"/>
    <p:sldId id="358" r:id="rId49"/>
    <p:sldId id="359" r:id="rId50"/>
    <p:sldId id="360" r:id="rId51"/>
    <p:sldId id="361" r:id="rId52"/>
    <p:sldId id="362" r:id="rId53"/>
    <p:sldId id="363" r:id="rId54"/>
    <p:sldId id="364" r:id="rId55"/>
    <p:sldId id="365" r:id="rId56"/>
    <p:sldId id="366" r:id="rId57"/>
    <p:sldId id="367" r:id="rId58"/>
    <p:sldId id="368" r:id="rId59"/>
    <p:sldId id="369" r:id="rId60"/>
    <p:sldId id="371" r:id="rId61"/>
    <p:sldId id="370" r:id="rId62"/>
    <p:sldId id="372" r:id="rId63"/>
    <p:sldId id="376" r:id="rId64"/>
    <p:sldId id="377" r:id="rId65"/>
    <p:sldId id="378" r:id="rId66"/>
    <p:sldId id="379" r:id="rId67"/>
    <p:sldId id="381" r:id="rId68"/>
    <p:sldId id="382" r:id="rId69"/>
    <p:sldId id="383" r:id="rId70"/>
    <p:sldId id="384" r:id="rId71"/>
    <p:sldId id="284" r:id="rId72"/>
  </p:sldIdLst>
  <p:sldSz cx="12192000" cy="6858000"/>
  <p:notesSz cx="7103745" cy="1023429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5" Type="http://schemas.openxmlformats.org/officeDocument/2006/relationships/tableStyles" Target="tableStyles.xml"/><Relationship Id="rId74" Type="http://schemas.openxmlformats.org/officeDocument/2006/relationships/viewProps" Target="viewProps.xml"/><Relationship Id="rId73" Type="http://schemas.openxmlformats.org/officeDocument/2006/relationships/presProps" Target="presProps.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1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51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Light" panose="020B0502040204020203" pitchFamily="34" charset="-122"/>
              </a:defRPr>
            </a:lvl1pPr>
            <a:lvl2pPr marL="742950" indent="-285750">
              <a:defRPr>
                <a:solidFill>
                  <a:schemeClr val="tx1"/>
                </a:solidFill>
                <a:latin typeface="Arial" panose="020B0604020202020204" pitchFamily="34" charset="0"/>
                <a:ea typeface="微软雅黑 Light" panose="020B0502040204020203" pitchFamily="34" charset="-122"/>
              </a:defRPr>
            </a:lvl2pPr>
            <a:lvl3pPr marL="1143000" indent="-228600">
              <a:defRPr>
                <a:solidFill>
                  <a:schemeClr val="tx1"/>
                </a:solidFill>
                <a:latin typeface="Arial" panose="020B0604020202020204" pitchFamily="34" charset="0"/>
                <a:ea typeface="微软雅黑 Light" panose="020B0502040204020203" pitchFamily="34" charset="-122"/>
              </a:defRPr>
            </a:lvl3pPr>
            <a:lvl4pPr marL="1600200" indent="-228600">
              <a:defRPr>
                <a:solidFill>
                  <a:schemeClr val="tx1"/>
                </a:solidFill>
                <a:latin typeface="Arial" panose="020B0604020202020204" pitchFamily="34" charset="0"/>
                <a:ea typeface="微软雅黑 Light" panose="020B0502040204020203" pitchFamily="34" charset="-122"/>
              </a:defRPr>
            </a:lvl4pPr>
            <a:lvl5pPr marL="2057400" indent="-228600">
              <a:defRPr>
                <a:solidFill>
                  <a:schemeClr val="tx1"/>
                </a:solidFill>
                <a:latin typeface="Arial" panose="020B0604020202020204" pitchFamily="34" charset="0"/>
                <a:ea typeface="微软雅黑 Light" panose="020B0502040204020203"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9pPr>
          </a:lstStyle>
          <a:p>
            <a:pPr fontAlgn="base">
              <a:spcBef>
                <a:spcPct val="0"/>
              </a:spcBef>
              <a:spcAft>
                <a:spcPct val="0"/>
              </a:spcAft>
            </a:pPr>
            <a:fld id="{22B61A1E-9EDA-480D-B7B8-4B6F28920C12}" type="slidenum">
              <a:rPr lang="zh-CN" altLang="en-US">
                <a:latin typeface="Calibri" panose="020F0502020204030204" charset="0"/>
                <a:ea typeface="宋体" panose="02010600030101010101" pitchFamily="2" charset="-122"/>
              </a:rPr>
            </a:fld>
            <a:endParaRPr lang="zh-CN" altLang="en-US">
              <a:latin typeface="Calibri" panose="020F0502020204030204" charset="0"/>
              <a:ea typeface="宋体"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1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51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Light" panose="020B0502040204020203" pitchFamily="34" charset="-122"/>
              </a:defRPr>
            </a:lvl1pPr>
            <a:lvl2pPr marL="742950" indent="-285750">
              <a:defRPr>
                <a:solidFill>
                  <a:schemeClr val="tx1"/>
                </a:solidFill>
                <a:latin typeface="Arial" panose="020B0604020202020204" pitchFamily="34" charset="0"/>
                <a:ea typeface="微软雅黑 Light" panose="020B0502040204020203" pitchFamily="34" charset="-122"/>
              </a:defRPr>
            </a:lvl2pPr>
            <a:lvl3pPr marL="1143000" indent="-228600">
              <a:defRPr>
                <a:solidFill>
                  <a:schemeClr val="tx1"/>
                </a:solidFill>
                <a:latin typeface="Arial" panose="020B0604020202020204" pitchFamily="34" charset="0"/>
                <a:ea typeface="微软雅黑 Light" panose="020B0502040204020203" pitchFamily="34" charset="-122"/>
              </a:defRPr>
            </a:lvl3pPr>
            <a:lvl4pPr marL="1600200" indent="-228600">
              <a:defRPr>
                <a:solidFill>
                  <a:schemeClr val="tx1"/>
                </a:solidFill>
                <a:latin typeface="Arial" panose="020B0604020202020204" pitchFamily="34" charset="0"/>
                <a:ea typeface="微软雅黑 Light" panose="020B0502040204020203" pitchFamily="34" charset="-122"/>
              </a:defRPr>
            </a:lvl4pPr>
            <a:lvl5pPr marL="2057400" indent="-228600">
              <a:defRPr>
                <a:solidFill>
                  <a:schemeClr val="tx1"/>
                </a:solidFill>
                <a:latin typeface="Arial" panose="020B0604020202020204" pitchFamily="34" charset="0"/>
                <a:ea typeface="微软雅黑 Light" panose="020B0502040204020203"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9pPr>
          </a:lstStyle>
          <a:p>
            <a:pPr fontAlgn="base">
              <a:spcBef>
                <a:spcPct val="0"/>
              </a:spcBef>
              <a:spcAft>
                <a:spcPct val="0"/>
              </a:spcAft>
            </a:pPr>
            <a:fld id="{22B61A1E-9EDA-480D-B7B8-4B6F28920C12}" type="slidenum">
              <a:rPr lang="zh-CN" altLang="en-US">
                <a:latin typeface="Calibri" panose="020F0502020204030204" charset="0"/>
                <a:ea typeface="宋体" panose="02010600030101010101" pitchFamily="2" charset="-122"/>
              </a:rPr>
            </a:fld>
            <a:endParaRPr lang="zh-CN" altLang="en-US">
              <a:latin typeface="Calibri" panose="020F0502020204030204" charset="0"/>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DB7FCC1-BC71-4945-AA61-23A54B98FAB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838200" y="365125"/>
            <a:ext cx="10515600" cy="58118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内容与标题">
    <p:bg>
      <p:bgPr>
        <a:solidFill>
          <a:schemeClr val="bg1"/>
        </a:solidFill>
        <a:effectLst/>
      </p:bgPr>
    </p:bg>
    <p:spTree>
      <p:nvGrpSpPr>
        <p:cNvPr id="1" name=""/>
        <p:cNvGrpSpPr/>
        <p:nvPr/>
      </p:nvGrpSpPr>
      <p:grpSpPr>
        <a:xfrm>
          <a:off x="0" y="0"/>
          <a:ext cx="0" cy="0"/>
          <a:chOff x="0" y="0"/>
          <a:chExt cx="0" cy="0"/>
        </a:xfrm>
      </p:grpSpPr>
      <p:sp>
        <p:nvSpPr>
          <p:cNvPr id="4" name="矩形 3"/>
          <p:cNvSpPr/>
          <p:nvPr userDrawn="1"/>
        </p:nvSpPr>
        <p:spPr>
          <a:xfrm>
            <a:off x="0" y="0"/>
            <a:ext cx="12192000" cy="7791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 name="矩形 4"/>
          <p:cNvSpPr/>
          <p:nvPr userDrawn="1"/>
        </p:nvSpPr>
        <p:spPr>
          <a:xfrm>
            <a:off x="0" y="6710183"/>
            <a:ext cx="12192000" cy="14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内容与标题">
    <p:bg>
      <p:bgPr>
        <a:solidFill>
          <a:schemeClr val="accent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垂直排列标题与&#10;文本">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mc:Choice xmlns:p14="http://schemas.microsoft.com/office/powerpoint/2010/main" Requires="p14">
      <p:transition spd="slow" p14:dur="1000">
        <p:random/>
      </p:transition>
    </mc:Choice>
    <mc:Fallback>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3.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1.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1.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1.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1.xml"/><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1.xml"/><Relationship Id="rId1"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1.xml"/><Relationship Id="rId1"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1.xml"/><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1.xml"/><Relationship Id="rId2" Type="http://schemas.openxmlformats.org/officeDocument/2006/relationships/image" Target="../media/image11.png"/><Relationship Id="rId1" Type="http://schemas.openxmlformats.org/officeDocument/2006/relationships/image" Target="../media/image1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11.xml"/><Relationship Id="rId2" Type="http://schemas.openxmlformats.org/officeDocument/2006/relationships/image" Target="../media/image13.png"/><Relationship Id="rId1"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1.xml"/><Relationship Id="rId1" Type="http://schemas.openxmlformats.org/officeDocument/2006/relationships/image" Target="../media/image14.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1.xml"/><Relationship Id="rId1" Type="http://schemas.openxmlformats.org/officeDocument/2006/relationships/image" Target="../media/image15.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1.xml"/><Relationship Id="rId1" Type="http://schemas.openxmlformats.org/officeDocument/2006/relationships/image" Target="../media/image16.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1.xml"/><Relationship Id="rId1" Type="http://schemas.openxmlformats.org/officeDocument/2006/relationships/image" Target="../media/image17.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1.xml"/><Relationship Id="rId1" Type="http://schemas.openxmlformats.org/officeDocument/2006/relationships/image" Target="../media/image1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1.xml"/><Relationship Id="rId1" Type="http://schemas.openxmlformats.org/officeDocument/2006/relationships/image" Target="../media/image19.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1.xml"/><Relationship Id="rId1" Type="http://schemas.openxmlformats.org/officeDocument/2006/relationships/image" Target="../media/image20.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1.xml"/><Relationship Id="rId1" Type="http://schemas.openxmlformats.org/officeDocument/2006/relationships/image" Target="../media/image21.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11.xml"/><Relationship Id="rId1" Type="http://schemas.openxmlformats.org/officeDocument/2006/relationships/image" Target="../media/image22.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11.xml"/><Relationship Id="rId1" Type="http://schemas.openxmlformats.org/officeDocument/2006/relationships/image" Target="../media/image23.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11.xml"/><Relationship Id="rId1" Type="http://schemas.openxmlformats.org/officeDocument/2006/relationships/image" Target="../media/image24.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11.xml"/><Relationship Id="rId1" Type="http://schemas.openxmlformats.org/officeDocument/2006/relationships/image" Target="../media/image25.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11.xml"/><Relationship Id="rId1" Type="http://schemas.openxmlformats.org/officeDocument/2006/relationships/image" Target="../media/image26.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11.xml"/><Relationship Id="rId1" Type="http://schemas.openxmlformats.org/officeDocument/2006/relationships/image" Target="../media/image2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1.xml"/><Relationship Id="rId1" Type="http://schemas.openxmlformats.org/officeDocument/2006/relationships/image" Target="../media/image4.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1.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13.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1.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3866604"/>
            <a:ext cx="12192000" cy="25603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p>
        </p:txBody>
      </p:sp>
      <p:sp>
        <p:nvSpPr>
          <p:cNvPr id="2" name="矩形 1"/>
          <p:cNvSpPr/>
          <p:nvPr/>
        </p:nvSpPr>
        <p:spPr>
          <a:xfrm>
            <a:off x="0" y="0"/>
            <a:ext cx="12192000" cy="4017276"/>
          </a:xfrm>
          <a:prstGeom prst="rect">
            <a:avLst/>
          </a:prstGeom>
          <a:blipFill>
            <a:blip r:embed="rId1" cstate="prin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p>
        </p:txBody>
      </p:sp>
      <p:sp>
        <p:nvSpPr>
          <p:cNvPr id="10" name="矩形 9"/>
          <p:cNvSpPr/>
          <p:nvPr/>
        </p:nvSpPr>
        <p:spPr>
          <a:xfrm>
            <a:off x="0" y="-1"/>
            <a:ext cx="12192000" cy="4017276"/>
          </a:xfrm>
          <a:prstGeom prst="rect">
            <a:avLst/>
          </a:prstGeom>
          <a:solidFill>
            <a:schemeClr val="accent1">
              <a:alpha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p>
        </p:txBody>
      </p:sp>
      <p:sp>
        <p:nvSpPr>
          <p:cNvPr id="4099" name="文本框 50"/>
          <p:cNvSpPr txBox="1">
            <a:spLocks noChangeArrowheads="1"/>
          </p:cNvSpPr>
          <p:nvPr/>
        </p:nvSpPr>
        <p:spPr bwMode="auto">
          <a:xfrm>
            <a:off x="4068476" y="4737963"/>
            <a:ext cx="37235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Light" panose="020B0502040204020203" pitchFamily="34" charset="-122"/>
              </a:defRPr>
            </a:lvl1pPr>
            <a:lvl2pPr marL="742950" indent="-285750">
              <a:defRPr>
                <a:solidFill>
                  <a:schemeClr val="tx1"/>
                </a:solidFill>
                <a:latin typeface="Arial" panose="020B0604020202020204" pitchFamily="34" charset="0"/>
                <a:ea typeface="微软雅黑 Light" panose="020B0502040204020203" pitchFamily="34" charset="-122"/>
              </a:defRPr>
            </a:lvl2pPr>
            <a:lvl3pPr marL="1143000" indent="-228600">
              <a:defRPr>
                <a:solidFill>
                  <a:schemeClr val="tx1"/>
                </a:solidFill>
                <a:latin typeface="Arial" panose="020B0604020202020204" pitchFamily="34" charset="0"/>
                <a:ea typeface="微软雅黑 Light" panose="020B0502040204020203" pitchFamily="34" charset="-122"/>
              </a:defRPr>
            </a:lvl3pPr>
            <a:lvl4pPr marL="1600200" indent="-228600">
              <a:defRPr>
                <a:solidFill>
                  <a:schemeClr val="tx1"/>
                </a:solidFill>
                <a:latin typeface="Arial" panose="020B0604020202020204" pitchFamily="34" charset="0"/>
                <a:ea typeface="微软雅黑 Light" panose="020B0502040204020203" pitchFamily="34" charset="-122"/>
              </a:defRPr>
            </a:lvl4pPr>
            <a:lvl5pPr marL="2057400" indent="-228600">
              <a:defRPr>
                <a:solidFill>
                  <a:schemeClr val="tx1"/>
                </a:solidFill>
                <a:latin typeface="Arial" panose="020B0604020202020204" pitchFamily="34" charset="0"/>
                <a:ea typeface="微软雅黑 Light" panose="020B0502040204020203"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9pPr>
          </a:lstStyle>
          <a:p>
            <a:pPr algn="ctr" eaLnBrk="1" hangingPunct="1"/>
            <a:r>
              <a:rPr lang="zh-CN" altLang="en-US" sz="2400" dirty="0" smtClean="0">
                <a:solidFill>
                  <a:schemeClr val="accent1"/>
                </a:solidFill>
                <a:latin typeface="+mn-ea"/>
                <a:ea typeface="+mn-ea"/>
              </a:rPr>
              <a:t>作者：</a:t>
            </a:r>
            <a:r>
              <a:rPr lang="en-US" altLang="zh-CN" sz="2400" dirty="0" smtClean="0">
                <a:solidFill>
                  <a:schemeClr val="accent1"/>
                </a:solidFill>
                <a:latin typeface="+mn-ea"/>
                <a:ea typeface="+mn-ea"/>
              </a:rPr>
              <a:t>jamon/</a:t>
            </a:r>
            <a:r>
              <a:rPr lang="zh-CN" altLang="en-US" sz="2400" dirty="0" smtClean="0">
                <a:solidFill>
                  <a:schemeClr val="accent1"/>
                </a:solidFill>
                <a:latin typeface="+mn-ea"/>
                <a:ea typeface="+mn-ea"/>
              </a:rPr>
              <a:t>菩提</a:t>
            </a:r>
            <a:endParaRPr lang="zh-CN" altLang="en-US" sz="2400" dirty="0" smtClean="0">
              <a:solidFill>
                <a:schemeClr val="accent1"/>
              </a:solidFill>
              <a:latin typeface="+mn-ea"/>
              <a:ea typeface="+mn-ea"/>
            </a:endParaRPr>
          </a:p>
        </p:txBody>
      </p:sp>
      <p:sp>
        <p:nvSpPr>
          <p:cNvPr id="4100" name="文本框 51"/>
          <p:cNvSpPr txBox="1">
            <a:spLocks noChangeArrowheads="1"/>
          </p:cNvSpPr>
          <p:nvPr/>
        </p:nvSpPr>
        <p:spPr bwMode="auto">
          <a:xfrm>
            <a:off x="4068563" y="5408004"/>
            <a:ext cx="399899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Light" panose="020B0502040204020203" pitchFamily="34" charset="-122"/>
              </a:defRPr>
            </a:lvl1pPr>
            <a:lvl2pPr marL="742950" indent="-285750">
              <a:defRPr>
                <a:solidFill>
                  <a:schemeClr val="tx1"/>
                </a:solidFill>
                <a:latin typeface="Arial" panose="020B0604020202020204" pitchFamily="34" charset="0"/>
                <a:ea typeface="微软雅黑 Light" panose="020B0502040204020203" pitchFamily="34" charset="-122"/>
              </a:defRPr>
            </a:lvl2pPr>
            <a:lvl3pPr marL="1143000" indent="-228600">
              <a:defRPr>
                <a:solidFill>
                  <a:schemeClr val="tx1"/>
                </a:solidFill>
                <a:latin typeface="Arial" panose="020B0604020202020204" pitchFamily="34" charset="0"/>
                <a:ea typeface="微软雅黑 Light" panose="020B0502040204020203" pitchFamily="34" charset="-122"/>
              </a:defRPr>
            </a:lvl3pPr>
            <a:lvl4pPr marL="1600200" indent="-228600">
              <a:defRPr>
                <a:solidFill>
                  <a:schemeClr val="tx1"/>
                </a:solidFill>
                <a:latin typeface="Arial" panose="020B0604020202020204" pitchFamily="34" charset="0"/>
                <a:ea typeface="微软雅黑 Light" panose="020B0502040204020203" pitchFamily="34" charset="-122"/>
              </a:defRPr>
            </a:lvl4pPr>
            <a:lvl5pPr marL="2057400" indent="-228600">
              <a:defRPr>
                <a:solidFill>
                  <a:schemeClr val="tx1"/>
                </a:solidFill>
                <a:latin typeface="Arial" panose="020B0604020202020204" pitchFamily="34" charset="0"/>
                <a:ea typeface="微软雅黑 Light" panose="020B0502040204020203"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Light" panose="020B0502040204020203" pitchFamily="34" charset="-122"/>
              </a:defRPr>
            </a:lvl9pPr>
          </a:lstStyle>
          <a:p>
            <a:pPr algn="ctr" eaLnBrk="1" hangingPunct="1"/>
            <a:r>
              <a:rPr lang="zh-CN" altLang="en-US" sz="2400" dirty="0" smtClean="0">
                <a:solidFill>
                  <a:schemeClr val="accent1"/>
                </a:solidFill>
                <a:latin typeface="+mn-ea"/>
                <a:ea typeface="+mn-ea"/>
              </a:rPr>
              <a:t>时间：</a:t>
            </a:r>
            <a:r>
              <a:rPr lang="en-US" altLang="zh-CN" sz="2400" dirty="0" smtClean="0">
                <a:solidFill>
                  <a:schemeClr val="accent1"/>
                </a:solidFill>
                <a:latin typeface="+mn-ea"/>
                <a:ea typeface="+mn-ea"/>
              </a:rPr>
              <a:t>2019</a:t>
            </a:r>
            <a:r>
              <a:rPr lang="zh-CN" altLang="en-US" sz="2400" dirty="0" smtClean="0">
                <a:solidFill>
                  <a:schemeClr val="accent1"/>
                </a:solidFill>
                <a:latin typeface="+mn-ea"/>
                <a:ea typeface="+mn-ea"/>
              </a:rPr>
              <a:t>年</a:t>
            </a:r>
            <a:r>
              <a:rPr lang="en-US" altLang="zh-CN" sz="2400" dirty="0" smtClean="0">
                <a:solidFill>
                  <a:schemeClr val="accent1"/>
                </a:solidFill>
                <a:latin typeface="+mn-ea"/>
                <a:ea typeface="+mn-ea"/>
              </a:rPr>
              <a:t>06</a:t>
            </a:r>
            <a:r>
              <a:rPr lang="zh-CN" altLang="en-US" sz="2400" dirty="0" smtClean="0">
                <a:solidFill>
                  <a:schemeClr val="accent1"/>
                </a:solidFill>
                <a:latin typeface="+mn-ea"/>
                <a:ea typeface="+mn-ea"/>
              </a:rPr>
              <a:t>月</a:t>
            </a:r>
            <a:r>
              <a:rPr lang="en-US" altLang="zh-CN" sz="2400" dirty="0" smtClean="0">
                <a:solidFill>
                  <a:schemeClr val="accent1"/>
                </a:solidFill>
                <a:latin typeface="+mn-ea"/>
                <a:ea typeface="+mn-ea"/>
              </a:rPr>
              <a:t>24</a:t>
            </a:r>
            <a:r>
              <a:rPr lang="zh-CN" altLang="en-US" sz="2400" dirty="0" smtClean="0">
                <a:solidFill>
                  <a:schemeClr val="accent1"/>
                </a:solidFill>
                <a:latin typeface="+mn-ea"/>
                <a:ea typeface="+mn-ea"/>
              </a:rPr>
              <a:t>日</a:t>
            </a:r>
            <a:endParaRPr lang="zh-CN" altLang="en-US" sz="2400" dirty="0">
              <a:solidFill>
                <a:schemeClr val="accent1"/>
              </a:solidFill>
              <a:latin typeface="+mn-ea"/>
              <a:ea typeface="+mn-ea"/>
            </a:endParaRPr>
          </a:p>
        </p:txBody>
      </p:sp>
      <p:sp>
        <p:nvSpPr>
          <p:cNvPr id="17" name="等腰三角形 16"/>
          <p:cNvSpPr/>
          <p:nvPr/>
        </p:nvSpPr>
        <p:spPr>
          <a:xfrm flipV="1">
            <a:off x="5945124" y="4122093"/>
            <a:ext cx="301752" cy="156719"/>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p>
        </p:txBody>
      </p:sp>
      <p:sp>
        <p:nvSpPr>
          <p:cNvPr id="75" name="文本框 74"/>
          <p:cNvSpPr txBox="1"/>
          <p:nvPr/>
        </p:nvSpPr>
        <p:spPr>
          <a:xfrm>
            <a:off x="2390140" y="1238885"/>
            <a:ext cx="7874000" cy="912495"/>
          </a:xfrm>
          <a:prstGeom prst="rect">
            <a:avLst/>
          </a:prstGeom>
          <a:noFill/>
        </p:spPr>
        <p:txBody>
          <a:bodyPr wrap="square" rtlCol="0">
            <a:spAutoFit/>
          </a:bodyPr>
          <a:lstStyle/>
          <a:p>
            <a:pPr algn="ctr"/>
            <a:r>
              <a:rPr lang="en-US" altLang="zh-CN" sz="5335" b="1" dirty="0">
                <a:solidFill>
                  <a:schemeClr val="bg1"/>
                </a:solidFill>
                <a:latin typeface="+mn-ea"/>
                <a:ea typeface="+mn-ea"/>
              </a:rPr>
              <a:t>Python</a:t>
            </a:r>
            <a:r>
              <a:rPr lang="zh-CN" altLang="en-US" sz="5335" b="1" dirty="0">
                <a:solidFill>
                  <a:schemeClr val="bg1"/>
                </a:solidFill>
                <a:latin typeface="+mn-ea"/>
                <a:ea typeface="+mn-ea"/>
              </a:rPr>
              <a:t>算法和数据结构</a:t>
            </a:r>
            <a:endParaRPr lang="zh-CN" altLang="en-US" sz="5335" b="1" dirty="0">
              <a:solidFill>
                <a:schemeClr val="bg1"/>
              </a:solidFill>
              <a:latin typeface="+mn-ea"/>
              <a:ea typeface="+mn-ea"/>
            </a:endParaRPr>
          </a:p>
        </p:txBody>
      </p:sp>
    </p:spTree>
  </p:cSld>
  <p:clrMapOvr>
    <a:masterClrMapping/>
  </p:clrMapOvr>
  <p:transition spd="slow">
    <p:random/>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栈</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5701665" y="1218565"/>
            <a:ext cx="5465445" cy="5038725"/>
          </a:xfrm>
          <a:prstGeom prst="rect">
            <a:avLst/>
          </a:prstGeom>
          <a:noFill/>
        </p:spPr>
        <p:txBody>
          <a:bodyPr wrap="square" rtlCol="0">
            <a:spAutoFit/>
          </a:bodyPr>
          <a:p>
            <a:pPr latinLnBrk="0">
              <a:spcAft>
                <a:spcPts val="900"/>
              </a:spcAft>
            </a:pPr>
            <a:r>
              <a:rPr sz="1600">
                <a:latin typeface="楷体" panose="02010609060101010101" charset="-122"/>
                <a:ea typeface="楷体" panose="02010609060101010101" charset="-122"/>
              </a:rPr>
              <a:t>class Stack:</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__init__(self):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self.items = []</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isEmpty(self):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self.items ==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push(self,item):</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self.items.append(item)</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pop(self):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self.items.pop()</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peek(self):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self.items.pop()</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size(self):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len(self.items)</a:t>
            </a:r>
            <a:endParaRPr sz="1600">
              <a:latin typeface="楷体" panose="02010609060101010101" charset="-122"/>
              <a:ea typeface="楷体" panose="02010609060101010101" charset="-122"/>
            </a:endParaRPr>
          </a:p>
        </p:txBody>
      </p:sp>
      <p:sp>
        <p:nvSpPr>
          <p:cNvPr id="2" name="文本框 1"/>
          <p:cNvSpPr txBox="1"/>
          <p:nvPr/>
        </p:nvSpPr>
        <p:spPr>
          <a:xfrm>
            <a:off x="1096645" y="1364615"/>
            <a:ext cx="3121025" cy="398780"/>
          </a:xfrm>
          <a:prstGeom prst="rect">
            <a:avLst/>
          </a:prstGeom>
          <a:noFill/>
        </p:spPr>
        <p:txBody>
          <a:bodyPr wrap="square" rtlCol="0">
            <a:spAutoFit/>
          </a:bodyPr>
          <a:p>
            <a:pPr indent="0">
              <a:buClrTx/>
              <a:buFont typeface="Wingdings" panose="05000000000000000000" charset="0"/>
              <a:buNone/>
            </a:pPr>
            <a:r>
              <a:rPr lang="en-US" altLang="zh-CN"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Python</a:t>
            </a:r>
            <a:r>
              <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栈实现</a:t>
            </a:r>
            <a:endPar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endParaRPr>
          </a:p>
        </p:txBody>
      </p:sp>
      <p:sp>
        <p:nvSpPr>
          <p:cNvPr id="4" name="文本框 1"/>
          <p:cNvSpPr txBox="1"/>
          <p:nvPr/>
        </p:nvSpPr>
        <p:spPr>
          <a:xfrm>
            <a:off x="483235" y="3135630"/>
            <a:ext cx="5217795" cy="1322070"/>
          </a:xfrm>
          <a:prstGeom prst="rect">
            <a:avLst/>
          </a:prstGeom>
          <a:noFill/>
        </p:spPr>
        <p:txBody>
          <a:bodyPr wrap="square" rtlCol="0">
            <a:spAutoFit/>
          </a:bodyPr>
          <a:p>
            <a:pPr indent="0">
              <a:buClrTx/>
              <a:buFont typeface="Wingdings" panose="05000000000000000000" charset="0"/>
              <a:buNone/>
            </a:pPr>
            <a:r>
              <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适用场景：</a:t>
            </a:r>
            <a:endPar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endParaRPr>
          </a:p>
          <a:p>
            <a:pPr indent="0">
              <a:buClrTx/>
              <a:buFont typeface="Wingdings" panose="05000000000000000000" charset="0"/>
              <a:buNone/>
            </a:pPr>
            <a:endPar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endParaRPr>
          </a:p>
          <a:p>
            <a:pPr indent="0">
              <a:buClrTx/>
              <a:buFont typeface="Wingdings" panose="05000000000000000000" charset="0"/>
              <a:buNone/>
            </a:pPr>
            <a:r>
              <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    </a:t>
            </a:r>
            <a:r>
              <a:rPr lang="zh-CN" altLang="en-US" sz="2000">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常应用于实现递归功能方面的场景，例如斐波那契数列。</a:t>
            </a:r>
            <a:endParaRPr lang="zh-CN" altLang="en-US" sz="2000">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endParaRPr>
          </a:p>
        </p:txBody>
      </p:sp>
    </p:spTree>
  </p:cSld>
  <p:clrMapOvr>
    <a:masterClrMapping/>
  </p:clrMapOvr>
  <p:transition spd="slow">
    <p:random/>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队列</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438150" y="1224915"/>
            <a:ext cx="4747260" cy="3192145"/>
          </a:xfrm>
          <a:prstGeom prst="rect">
            <a:avLst/>
          </a:prstGeom>
          <a:noFill/>
        </p:spPr>
        <p:txBody>
          <a:bodyPr wrap="square" rtlCol="0">
            <a:spAutoFit/>
          </a:bodyPr>
          <a:p>
            <a:pPr latinLnBrk="0">
              <a:spcAft>
                <a:spcPts val="900"/>
              </a:spcAft>
            </a:pPr>
            <a:r>
              <a:rPr sz="2000">
                <a:latin typeface="楷体" panose="02010609060101010101" charset="-122"/>
                <a:ea typeface="楷体" panose="02010609060101010101" charset="-122"/>
              </a:rPr>
              <a:t>队列与栈一样，也是一种线性表</a:t>
            </a:r>
            <a:r>
              <a:rPr lang="zh-CN" sz="2000">
                <a:latin typeface="楷体" panose="02010609060101010101" charset="-122"/>
                <a:ea typeface="楷体" panose="02010609060101010101" charset="-122"/>
              </a:rPr>
              <a:t>；</a:t>
            </a:r>
            <a:endParaRPr lang="zh-CN" sz="2000">
              <a:latin typeface="楷体" panose="02010609060101010101" charset="-122"/>
              <a:ea typeface="楷体" panose="02010609060101010101" charset="-122"/>
            </a:endParaRPr>
          </a:p>
          <a:p>
            <a:pPr latinLnBrk="0">
              <a:spcAft>
                <a:spcPts val="900"/>
              </a:spcAft>
            </a:pPr>
            <a:endParaRPr lang="zh-CN" sz="2000">
              <a:latin typeface="楷体" panose="02010609060101010101" charset="-122"/>
              <a:ea typeface="楷体" panose="02010609060101010101" charset="-122"/>
            </a:endParaRPr>
          </a:p>
          <a:p>
            <a:pPr latinLnBrk="0">
              <a:spcAft>
                <a:spcPts val="900"/>
              </a:spcAft>
            </a:pPr>
            <a:r>
              <a:rPr sz="2000">
                <a:latin typeface="楷体" panose="02010609060101010101" charset="-122"/>
                <a:ea typeface="楷体" panose="02010609060101010101" charset="-122"/>
              </a:rPr>
              <a:t>队列可以在一端添加元素，在另一端取出元素，也就是</a:t>
            </a:r>
            <a:r>
              <a:rPr lang="en-US" sz="2000">
                <a:latin typeface="楷体" panose="02010609060101010101" charset="-122"/>
                <a:ea typeface="楷体" panose="02010609060101010101" charset="-122"/>
              </a:rPr>
              <a:t>“</a:t>
            </a:r>
            <a:r>
              <a:rPr sz="2000">
                <a:latin typeface="楷体" panose="02010609060101010101" charset="-122"/>
                <a:ea typeface="楷体" panose="02010609060101010101" charset="-122"/>
              </a:rPr>
              <a:t>先进先出</a:t>
            </a:r>
            <a:r>
              <a:rPr lang="en-US" sz="2000">
                <a:latin typeface="楷体" panose="02010609060101010101" charset="-122"/>
                <a:ea typeface="楷体" panose="02010609060101010101" charset="-122"/>
              </a:rPr>
              <a:t>”</a:t>
            </a:r>
            <a:r>
              <a:rPr sz="2000">
                <a:latin typeface="楷体" panose="02010609060101010101" charset="-122"/>
                <a:ea typeface="楷体" panose="02010609060101010101" charset="-122"/>
              </a:rPr>
              <a:t>。</a:t>
            </a:r>
            <a:endParaRPr sz="2000">
              <a:latin typeface="楷体" panose="02010609060101010101" charset="-122"/>
              <a:ea typeface="楷体" panose="02010609060101010101" charset="-122"/>
            </a:endParaRPr>
          </a:p>
          <a:p>
            <a:pPr latinLnBrk="0">
              <a:spcAft>
                <a:spcPts val="900"/>
              </a:spcAft>
            </a:pPr>
            <a:endParaRPr sz="2000">
              <a:latin typeface="楷体" panose="02010609060101010101" charset="-122"/>
              <a:ea typeface="楷体" panose="02010609060101010101" charset="-122"/>
            </a:endParaRPr>
          </a:p>
          <a:p>
            <a:pPr latinLnBrk="0">
              <a:spcAft>
                <a:spcPts val="900"/>
              </a:spcAft>
            </a:pPr>
            <a:r>
              <a:rPr sz="2000">
                <a:latin typeface="楷体" panose="02010609060101010101" charset="-122"/>
                <a:ea typeface="楷体" panose="02010609060101010101" charset="-122"/>
              </a:rPr>
              <a:t>从一端放入元素的操作称为入队，取出元素为出队</a:t>
            </a:r>
            <a:r>
              <a:rPr lang="zh-CN" altLang="en-US" sz="2000">
                <a:latin typeface="楷体" panose="02010609060101010101" charset="-122"/>
                <a:ea typeface="楷体" panose="02010609060101010101" charset="-122"/>
              </a:rPr>
              <a:t> ；</a:t>
            </a:r>
            <a:endParaRPr lang="zh-CN" altLang="en-US" sz="2400">
              <a:latin typeface="楷体" panose="02010609060101010101" charset="-122"/>
              <a:ea typeface="楷体" panose="02010609060101010101" charset="-122"/>
            </a:endParaRPr>
          </a:p>
          <a:p>
            <a:pPr latinLnBrk="0">
              <a:spcAft>
                <a:spcPts val="900"/>
              </a:spcAft>
            </a:pPr>
            <a:r>
              <a:rPr lang="zh-CN" altLang="en-US" sz="2400">
                <a:latin typeface="楷体" panose="02010609060101010101" charset="-122"/>
                <a:ea typeface="楷体" panose="02010609060101010101" charset="-122"/>
              </a:rPr>
              <a:t> </a:t>
            </a:r>
            <a:endParaRPr lang="zh-CN" altLang="en-US" sz="2400">
              <a:latin typeface="楷体" panose="02010609060101010101" charset="-122"/>
              <a:ea typeface="楷体" panose="02010609060101010101" charset="-122"/>
            </a:endParaRPr>
          </a:p>
        </p:txBody>
      </p:sp>
      <p:sp>
        <p:nvSpPr>
          <p:cNvPr id="2" name="文本框 1"/>
          <p:cNvSpPr txBox="1"/>
          <p:nvPr/>
        </p:nvSpPr>
        <p:spPr>
          <a:xfrm>
            <a:off x="438150" y="4374515"/>
            <a:ext cx="4746625" cy="706755"/>
          </a:xfrm>
          <a:prstGeom prst="rect">
            <a:avLst/>
          </a:prstGeom>
          <a:noFill/>
        </p:spPr>
        <p:txBody>
          <a:bodyPr wrap="square" rtlCol="0">
            <a:spAutoFit/>
          </a:bodyPr>
          <a:p>
            <a:pPr indent="0">
              <a:buClrTx/>
              <a:buFont typeface="Wingdings" panose="05000000000000000000" charset="0"/>
              <a:buNone/>
            </a:pPr>
            <a:r>
              <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使用情景：</a:t>
            </a:r>
            <a:endPar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endParaRPr>
          </a:p>
          <a:p>
            <a:pPr indent="0">
              <a:buClrTx/>
              <a:buFont typeface="Wingdings" panose="05000000000000000000" charset="0"/>
              <a:buNone/>
            </a:pPr>
            <a:r>
              <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   在多线程阻塞队列管理中非常适用</a:t>
            </a:r>
            <a:r>
              <a:rPr lang="zh-CN" altLang="en-US" sz="20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a:t>
            </a:r>
            <a:endParaRPr lang="zh-CN" altLang="en-US" sz="20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endParaRPr>
          </a:p>
        </p:txBody>
      </p:sp>
      <p:pic>
        <p:nvPicPr>
          <p:cNvPr id="4" name="Picture 3"/>
          <p:cNvPicPr>
            <a:picLocks noChangeAspect="1"/>
          </p:cNvPicPr>
          <p:nvPr/>
        </p:nvPicPr>
        <p:blipFill>
          <a:blip r:embed="rId1"/>
          <a:stretch>
            <a:fillRect/>
          </a:stretch>
        </p:blipFill>
        <p:spPr>
          <a:xfrm>
            <a:off x="5242560" y="1224915"/>
            <a:ext cx="6735445" cy="4407535"/>
          </a:xfrm>
          <a:prstGeom prst="rect">
            <a:avLst/>
          </a:prstGeom>
        </p:spPr>
      </p:pic>
    </p:spTree>
  </p:cSld>
  <p:clrMapOvr>
    <a:masterClrMapping/>
  </p:clrMapOvr>
  <p:transition spd="slow">
    <p:random/>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队列</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4217670" y="1364615"/>
            <a:ext cx="5465445" cy="3954145"/>
          </a:xfrm>
          <a:prstGeom prst="rect">
            <a:avLst/>
          </a:prstGeom>
          <a:noFill/>
        </p:spPr>
        <p:txBody>
          <a:bodyPr wrap="square" rtlCol="0">
            <a:spAutoFit/>
          </a:bodyPr>
          <a:p>
            <a:pPr latinLnBrk="0">
              <a:spcAft>
                <a:spcPts val="900"/>
              </a:spcAft>
            </a:pPr>
            <a:r>
              <a:rPr sz="1600">
                <a:latin typeface="楷体" panose="02010609060101010101" charset="-122"/>
                <a:ea typeface="楷体" panose="02010609060101010101" charset="-122"/>
              </a:rPr>
              <a:t>class Queue():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__init__(self):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self.items =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isEmpty(self):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self.items ==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enqueue(self,item):</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self.items.insert(0,item)</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dequeue(self,item):</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self.items.pop()</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size(self):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len(self.items)</a:t>
            </a:r>
            <a:endParaRPr sz="1600">
              <a:latin typeface="楷体" panose="02010609060101010101" charset="-122"/>
              <a:ea typeface="楷体" panose="02010609060101010101" charset="-122"/>
            </a:endParaRPr>
          </a:p>
        </p:txBody>
      </p:sp>
      <p:sp>
        <p:nvSpPr>
          <p:cNvPr id="2" name="文本框 1"/>
          <p:cNvSpPr txBox="1"/>
          <p:nvPr/>
        </p:nvSpPr>
        <p:spPr>
          <a:xfrm>
            <a:off x="1096645" y="1364615"/>
            <a:ext cx="3121025" cy="398780"/>
          </a:xfrm>
          <a:prstGeom prst="rect">
            <a:avLst/>
          </a:prstGeom>
          <a:noFill/>
        </p:spPr>
        <p:txBody>
          <a:bodyPr wrap="square" rtlCol="0">
            <a:spAutoFit/>
          </a:bodyPr>
          <a:p>
            <a:pPr indent="0">
              <a:buClrTx/>
              <a:buFont typeface="Wingdings" panose="05000000000000000000" charset="0"/>
              <a:buNone/>
            </a:pPr>
            <a:r>
              <a:rPr lang="en-US" altLang="zh-CN"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Python</a:t>
            </a:r>
            <a:r>
              <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队列实现</a:t>
            </a:r>
            <a:endPar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endParaRPr>
          </a:p>
        </p:txBody>
      </p:sp>
    </p:spTree>
  </p:cSld>
  <p:clrMapOvr>
    <a:masterClrMapping/>
  </p:clrMapOvr>
  <p:transition spd="slow">
    <p:random/>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双端队列</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534035" y="2402840"/>
            <a:ext cx="4747260" cy="822325"/>
          </a:xfrm>
          <a:prstGeom prst="rect">
            <a:avLst/>
          </a:prstGeom>
          <a:noFill/>
        </p:spPr>
        <p:txBody>
          <a:bodyPr wrap="square" rtlCol="0">
            <a:spAutoFit/>
          </a:bodyPr>
          <a:p>
            <a:pPr latinLnBrk="0">
              <a:spcAft>
                <a:spcPts val="900"/>
              </a:spcAft>
            </a:pPr>
            <a:r>
              <a:rPr lang="zh-CN" sz="2000">
                <a:latin typeface="楷体" panose="02010609060101010101" charset="-122"/>
                <a:ea typeface="楷体" panose="02010609060101010101" charset="-122"/>
              </a:rPr>
              <a:t>双端</a:t>
            </a:r>
            <a:r>
              <a:rPr sz="2000">
                <a:latin typeface="楷体" panose="02010609060101010101" charset="-122"/>
                <a:ea typeface="楷体" panose="02010609060101010101" charset="-122"/>
              </a:rPr>
              <a:t>队列</a:t>
            </a:r>
            <a:r>
              <a:rPr lang="zh-CN" sz="2000">
                <a:latin typeface="楷体" panose="02010609060101010101" charset="-122"/>
                <a:ea typeface="楷体" panose="02010609060101010101" charset="-122"/>
              </a:rPr>
              <a:t>和普通队列区别在于：</a:t>
            </a:r>
            <a:endParaRPr lang="zh-CN" sz="2000">
              <a:latin typeface="楷体" panose="02010609060101010101" charset="-122"/>
              <a:ea typeface="楷体" panose="02010609060101010101" charset="-122"/>
            </a:endParaRPr>
          </a:p>
          <a:p>
            <a:pPr latinLnBrk="0">
              <a:spcAft>
                <a:spcPts val="900"/>
              </a:spcAft>
            </a:pPr>
            <a:r>
              <a:rPr lang="zh-CN" altLang="en-US" sz="2000">
                <a:latin typeface="楷体" panose="02010609060101010101" charset="-122"/>
                <a:ea typeface="楷体" panose="02010609060101010101" charset="-122"/>
              </a:rPr>
              <a:t>队头和队尾都可以插入和删除元素；</a:t>
            </a:r>
            <a:endParaRPr lang="zh-CN" altLang="en-US" sz="2000">
              <a:latin typeface="楷体" panose="02010609060101010101" charset="-122"/>
              <a:ea typeface="楷体" panose="02010609060101010101" charset="-122"/>
            </a:endParaRPr>
          </a:p>
        </p:txBody>
      </p:sp>
      <p:sp>
        <p:nvSpPr>
          <p:cNvPr id="3" name="文本框 12"/>
          <p:cNvSpPr txBox="1"/>
          <p:nvPr/>
        </p:nvSpPr>
        <p:spPr>
          <a:xfrm>
            <a:off x="6024880" y="909955"/>
            <a:ext cx="5465445" cy="5400675"/>
          </a:xfrm>
          <a:prstGeom prst="rect">
            <a:avLst/>
          </a:prstGeom>
          <a:noFill/>
        </p:spPr>
        <p:txBody>
          <a:bodyPr wrap="square" rtlCol="0">
            <a:spAutoFit/>
          </a:bodyPr>
          <a:p>
            <a:pPr latinLnBrk="0">
              <a:spcAft>
                <a:spcPts val="900"/>
              </a:spcAft>
            </a:pPr>
            <a:r>
              <a:rPr sz="1600">
                <a:latin typeface="楷体" panose="02010609060101010101" charset="-122"/>
                <a:ea typeface="楷体" panose="02010609060101010101" charset="-122"/>
              </a:rPr>
              <a:t>class Deque: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__init__(self):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self.items =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isEmpty(self):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self.items ==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addFront(self,item):</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self.items.append(item)</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addRear(self,item):</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self.items.insert(0,item)</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removeFront(self):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self.items.pop()</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removeRear(self):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self.items.pop(0)</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size(self):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len(self.items)</a:t>
            </a:r>
            <a:endParaRPr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链表</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438150" y="1224915"/>
            <a:ext cx="4747260" cy="4423410"/>
          </a:xfrm>
          <a:prstGeom prst="rect">
            <a:avLst/>
          </a:prstGeom>
          <a:noFill/>
        </p:spPr>
        <p:txBody>
          <a:bodyPr wrap="square" rtlCol="0">
            <a:spAutoFit/>
          </a:bodyPr>
          <a:p>
            <a:pPr latinLnBrk="0">
              <a:spcAft>
                <a:spcPts val="900"/>
              </a:spcAft>
            </a:pPr>
            <a:r>
              <a:rPr sz="2000">
                <a:latin typeface="楷体" panose="02010609060101010101" charset="-122"/>
                <a:ea typeface="楷体" panose="02010609060101010101" charset="-122"/>
              </a:rPr>
              <a:t>链表是物理存储单元上非连续的、非顺序的存储结构</a:t>
            </a:r>
            <a:r>
              <a:rPr lang="zh-CN" sz="2000">
                <a:latin typeface="楷体" panose="02010609060101010101" charset="-122"/>
                <a:ea typeface="楷体" panose="02010609060101010101" charset="-122"/>
              </a:rPr>
              <a:t>；</a:t>
            </a:r>
            <a:endParaRPr lang="zh-CN" sz="2000">
              <a:latin typeface="楷体" panose="02010609060101010101" charset="-122"/>
              <a:ea typeface="楷体" panose="02010609060101010101" charset="-122"/>
            </a:endParaRPr>
          </a:p>
          <a:p>
            <a:pPr latinLnBrk="0">
              <a:spcAft>
                <a:spcPts val="900"/>
              </a:spcAft>
            </a:pPr>
            <a:endParaRPr lang="zh-CN" sz="2000">
              <a:latin typeface="楷体" panose="02010609060101010101" charset="-122"/>
              <a:ea typeface="楷体" panose="02010609060101010101" charset="-122"/>
            </a:endParaRPr>
          </a:p>
          <a:p>
            <a:pPr latinLnBrk="0">
              <a:spcAft>
                <a:spcPts val="900"/>
              </a:spcAft>
            </a:pPr>
            <a:r>
              <a:rPr sz="2000">
                <a:latin typeface="楷体" panose="02010609060101010101" charset="-122"/>
                <a:ea typeface="楷体" panose="02010609060101010101" charset="-122"/>
              </a:rPr>
              <a:t>数据元素的逻辑顺序是通过链表的指针地址实现，每个元素包含两个结点，一个是存储元素的数据域 (内存空间)，另一个是指向下一个结点地址的指针域。</a:t>
            </a:r>
            <a:endParaRPr sz="2000">
              <a:latin typeface="楷体" panose="02010609060101010101" charset="-122"/>
              <a:ea typeface="楷体" panose="02010609060101010101" charset="-122"/>
            </a:endParaRPr>
          </a:p>
          <a:p>
            <a:pPr latinLnBrk="0">
              <a:spcAft>
                <a:spcPts val="900"/>
              </a:spcAft>
            </a:pPr>
            <a:endParaRPr sz="2000">
              <a:latin typeface="楷体" panose="02010609060101010101" charset="-122"/>
              <a:ea typeface="楷体" panose="02010609060101010101" charset="-122"/>
            </a:endParaRPr>
          </a:p>
          <a:p>
            <a:pPr latinLnBrk="0">
              <a:spcAft>
                <a:spcPts val="900"/>
              </a:spcAft>
            </a:pPr>
            <a:r>
              <a:rPr sz="2000">
                <a:latin typeface="楷体" panose="02010609060101010101" charset="-122"/>
                <a:ea typeface="楷体" panose="02010609060101010101" charset="-122"/>
              </a:rPr>
              <a:t>根据指针的指向，链表能形成不同的结构，例如单链表，双向链表，循环链表等。</a:t>
            </a:r>
            <a:endParaRPr sz="2000">
              <a:latin typeface="楷体" panose="02010609060101010101" charset="-122"/>
              <a:ea typeface="楷体" panose="02010609060101010101" charset="-122"/>
            </a:endParaRPr>
          </a:p>
          <a:p>
            <a:pPr latinLnBrk="0">
              <a:spcAft>
                <a:spcPts val="900"/>
              </a:spcAft>
            </a:pPr>
            <a:r>
              <a:rPr lang="zh-CN" altLang="en-US" sz="2400">
                <a:latin typeface="楷体" panose="02010609060101010101" charset="-122"/>
                <a:ea typeface="楷体" panose="02010609060101010101" charset="-122"/>
              </a:rPr>
              <a:t> </a:t>
            </a:r>
            <a:endParaRPr lang="zh-CN" altLang="en-US" sz="2400">
              <a:latin typeface="楷体" panose="02010609060101010101" charset="-122"/>
              <a:ea typeface="楷体" panose="02010609060101010101" charset="-122"/>
            </a:endParaRPr>
          </a:p>
        </p:txBody>
      </p:sp>
      <p:pic>
        <p:nvPicPr>
          <p:cNvPr id="3" name="Picture 2"/>
          <p:cNvPicPr>
            <a:picLocks noChangeAspect="1"/>
          </p:cNvPicPr>
          <p:nvPr/>
        </p:nvPicPr>
        <p:blipFill>
          <a:blip r:embed="rId1"/>
          <a:stretch>
            <a:fillRect/>
          </a:stretch>
        </p:blipFill>
        <p:spPr>
          <a:xfrm>
            <a:off x="5184775" y="1195070"/>
            <a:ext cx="6718935" cy="3886200"/>
          </a:xfrm>
          <a:prstGeom prst="rect">
            <a:avLst/>
          </a:prstGeom>
        </p:spPr>
      </p:pic>
    </p:spTree>
  </p:cSld>
  <p:clrMapOvr>
    <a:masterClrMapping/>
  </p:clrMapOvr>
  <p:transition spd="slow">
    <p:random/>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树</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281940" y="1693545"/>
            <a:ext cx="5648325" cy="2707005"/>
          </a:xfrm>
          <a:prstGeom prst="rect">
            <a:avLst/>
          </a:prstGeom>
          <a:noFill/>
        </p:spPr>
        <p:txBody>
          <a:bodyPr wrap="square" rtlCol="0">
            <a:spAutoFit/>
          </a:bodyPr>
          <a:p>
            <a:pPr latinLnBrk="0">
              <a:spcAft>
                <a:spcPts val="900"/>
              </a:spcAft>
            </a:pPr>
            <a:r>
              <a:rPr sz="2000">
                <a:latin typeface="楷体" panose="02010609060101010101" charset="-122"/>
                <a:ea typeface="楷体" panose="02010609060101010101" charset="-122"/>
              </a:rPr>
              <a:t>树是一种数据结构，它是由n（n&gt;=1）个有限节点组成一个具有层次关系的集合。</a:t>
            </a:r>
            <a:endParaRPr sz="2000">
              <a:latin typeface="楷体" panose="02010609060101010101" charset="-122"/>
              <a:ea typeface="楷体" panose="02010609060101010101" charset="-122"/>
            </a:endParaRPr>
          </a:p>
          <a:p>
            <a:pPr latinLnBrk="0">
              <a:spcAft>
                <a:spcPts val="900"/>
              </a:spcAft>
            </a:pPr>
            <a:endParaRPr sz="2000">
              <a:latin typeface="楷体" panose="02010609060101010101" charset="-122"/>
              <a:ea typeface="楷体" panose="02010609060101010101" charset="-122"/>
            </a:endParaRPr>
          </a:p>
          <a:p>
            <a:pPr latinLnBrk="0">
              <a:spcAft>
                <a:spcPts val="900"/>
              </a:spcAft>
            </a:pPr>
            <a:r>
              <a:rPr sz="2000">
                <a:latin typeface="楷体" panose="02010609060101010101" charset="-122"/>
                <a:ea typeface="楷体" panose="02010609060101010101" charset="-122"/>
              </a:rPr>
              <a:t>把它叫做 “树” 是因为它看起来像一棵倒挂的树，也就是说它是根朝上，而叶朝下的。</a:t>
            </a:r>
            <a:endParaRPr sz="2000">
              <a:latin typeface="楷体" panose="02010609060101010101" charset="-122"/>
              <a:ea typeface="楷体" panose="02010609060101010101" charset="-122"/>
            </a:endParaRPr>
          </a:p>
          <a:p>
            <a:pPr latinLnBrk="0">
              <a:spcAft>
                <a:spcPts val="900"/>
              </a:spcAft>
            </a:pPr>
            <a:endParaRPr sz="2000">
              <a:latin typeface="楷体" panose="02010609060101010101" charset="-122"/>
              <a:ea typeface="楷体" panose="02010609060101010101" charset="-122"/>
            </a:endParaRPr>
          </a:p>
          <a:p>
            <a:pPr latinLnBrk="0">
              <a:spcAft>
                <a:spcPts val="900"/>
              </a:spcAft>
            </a:pPr>
            <a:endParaRPr sz="2000">
              <a:latin typeface="楷体" panose="02010609060101010101" charset="-122"/>
              <a:ea typeface="楷体" panose="02010609060101010101" charset="-122"/>
            </a:endParaRPr>
          </a:p>
        </p:txBody>
      </p:sp>
      <p:pic>
        <p:nvPicPr>
          <p:cNvPr id="2" name="Picture 1"/>
          <p:cNvPicPr>
            <a:picLocks noChangeAspect="1"/>
          </p:cNvPicPr>
          <p:nvPr/>
        </p:nvPicPr>
        <p:blipFill>
          <a:blip r:embed="rId1"/>
          <a:stretch>
            <a:fillRect/>
          </a:stretch>
        </p:blipFill>
        <p:spPr>
          <a:xfrm>
            <a:off x="5634355" y="1517015"/>
            <a:ext cx="6376035" cy="2985770"/>
          </a:xfrm>
          <a:prstGeom prst="rect">
            <a:avLst/>
          </a:prstGeom>
        </p:spPr>
      </p:pic>
    </p:spTree>
  </p:cSld>
  <p:clrMapOvr>
    <a:masterClrMapping/>
  </p:clrMapOvr>
  <p:transition spd="slow">
    <p:random/>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树</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338455" y="1591945"/>
            <a:ext cx="5482590" cy="3246120"/>
          </a:xfrm>
          <a:prstGeom prst="rect">
            <a:avLst/>
          </a:prstGeom>
          <a:noFill/>
        </p:spPr>
        <p:txBody>
          <a:bodyPr wrap="square" rtlCol="0">
            <a:spAutoFit/>
          </a:bodyPr>
          <a:p>
            <a:pPr indent="0" latinLnBrk="0">
              <a:spcAft>
                <a:spcPts val="900"/>
              </a:spcAft>
              <a:buFont typeface="Arial" panose="020B0604020202020204" pitchFamily="34" charset="0"/>
              <a:buNone/>
            </a:pPr>
            <a:r>
              <a:rPr lang="zh-CN" sz="2000">
                <a:latin typeface="楷体" panose="02010609060101010101" charset="-122"/>
                <a:ea typeface="楷体" panose="02010609060101010101" charset="-122"/>
              </a:rPr>
              <a:t>树的特点：</a:t>
            </a:r>
            <a:endParaRPr sz="2000">
              <a:latin typeface="楷体" panose="02010609060101010101" charset="-122"/>
              <a:ea typeface="楷体" panose="02010609060101010101" charset="-122"/>
            </a:endParaRPr>
          </a:p>
          <a:p>
            <a:pPr marL="342900" indent="-342900" latinLnBrk="0">
              <a:spcAft>
                <a:spcPts val="900"/>
              </a:spcAft>
              <a:buFont typeface="Arial" panose="020B0604020202020204" pitchFamily="34" charset="0"/>
              <a:buChar char="•"/>
            </a:pPr>
            <a:r>
              <a:rPr sz="2000">
                <a:latin typeface="楷体" panose="02010609060101010101" charset="-122"/>
                <a:ea typeface="楷体" panose="02010609060101010101" charset="-122"/>
              </a:rPr>
              <a:t>每个节点有零个或多个子节点；</a:t>
            </a:r>
            <a:endParaRPr sz="2000">
              <a:latin typeface="楷体" panose="02010609060101010101" charset="-122"/>
              <a:ea typeface="楷体" panose="02010609060101010101" charset="-122"/>
            </a:endParaRPr>
          </a:p>
          <a:p>
            <a:pPr marL="342900" indent="-342900" latinLnBrk="0">
              <a:spcAft>
                <a:spcPts val="900"/>
              </a:spcAft>
              <a:buFont typeface="Arial" panose="020B0604020202020204" pitchFamily="34" charset="0"/>
              <a:buChar char="•"/>
            </a:pPr>
            <a:r>
              <a:rPr sz="2000">
                <a:latin typeface="楷体" panose="02010609060101010101" charset="-122"/>
                <a:ea typeface="楷体" panose="02010609060101010101" charset="-122"/>
              </a:rPr>
              <a:t>没有父节点的节点称为根节点；</a:t>
            </a:r>
            <a:endParaRPr sz="2000">
              <a:latin typeface="楷体" panose="02010609060101010101" charset="-122"/>
              <a:ea typeface="楷体" panose="02010609060101010101" charset="-122"/>
            </a:endParaRPr>
          </a:p>
          <a:p>
            <a:pPr marL="342900" indent="-342900" latinLnBrk="0">
              <a:spcAft>
                <a:spcPts val="900"/>
              </a:spcAft>
              <a:buFont typeface="Arial" panose="020B0604020202020204" pitchFamily="34" charset="0"/>
              <a:buChar char="•"/>
            </a:pPr>
            <a:r>
              <a:rPr sz="2000">
                <a:latin typeface="楷体" panose="02010609060101010101" charset="-122"/>
                <a:ea typeface="楷体" panose="02010609060101010101" charset="-122"/>
              </a:rPr>
              <a:t>每一个非根节点有且只有一个父节点；</a:t>
            </a:r>
            <a:endParaRPr sz="2000">
              <a:latin typeface="楷体" panose="02010609060101010101" charset="-122"/>
              <a:ea typeface="楷体" panose="02010609060101010101" charset="-122"/>
            </a:endParaRPr>
          </a:p>
          <a:p>
            <a:pPr marL="342900" indent="-342900" latinLnBrk="0">
              <a:spcAft>
                <a:spcPts val="900"/>
              </a:spcAft>
              <a:buFont typeface="Arial" panose="020B0604020202020204" pitchFamily="34" charset="0"/>
              <a:buChar char="•"/>
            </a:pPr>
            <a:r>
              <a:rPr sz="2000">
                <a:latin typeface="楷体" panose="02010609060101010101" charset="-122"/>
                <a:ea typeface="楷体" panose="02010609060101010101" charset="-122"/>
              </a:rPr>
              <a:t>除了根节点外，每个子节点可以分为多个不相交的子树；</a:t>
            </a:r>
            <a:endParaRPr sz="2000">
              <a:latin typeface="楷体" panose="02010609060101010101" charset="-122"/>
              <a:ea typeface="楷体" panose="02010609060101010101" charset="-122"/>
            </a:endParaRPr>
          </a:p>
          <a:p>
            <a:pPr latinLnBrk="0">
              <a:spcAft>
                <a:spcPts val="900"/>
              </a:spcAft>
            </a:pPr>
            <a:endParaRPr sz="2000">
              <a:latin typeface="楷体" panose="02010609060101010101" charset="-122"/>
              <a:ea typeface="楷体" panose="02010609060101010101" charset="-122"/>
            </a:endParaRPr>
          </a:p>
          <a:p>
            <a:pPr latinLnBrk="0">
              <a:spcAft>
                <a:spcPts val="900"/>
              </a:spcAft>
            </a:pPr>
            <a:endParaRPr sz="2000">
              <a:latin typeface="楷体" panose="02010609060101010101" charset="-122"/>
              <a:ea typeface="楷体" panose="02010609060101010101" charset="-122"/>
            </a:endParaRPr>
          </a:p>
        </p:txBody>
      </p:sp>
      <p:pic>
        <p:nvPicPr>
          <p:cNvPr id="2" name="Picture 1"/>
          <p:cNvPicPr>
            <a:picLocks noChangeAspect="1"/>
          </p:cNvPicPr>
          <p:nvPr/>
        </p:nvPicPr>
        <p:blipFill>
          <a:blip r:embed="rId1"/>
          <a:stretch>
            <a:fillRect/>
          </a:stretch>
        </p:blipFill>
        <p:spPr>
          <a:xfrm>
            <a:off x="5634355" y="1517015"/>
            <a:ext cx="6376035" cy="2985770"/>
          </a:xfrm>
          <a:prstGeom prst="rect">
            <a:avLst/>
          </a:prstGeom>
        </p:spPr>
      </p:pic>
    </p:spTree>
  </p:cSld>
  <p:clrMapOvr>
    <a:masterClrMapping/>
  </p:clrMapOvr>
  <p:transition spd="slow">
    <p:random/>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树</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338455" y="1591945"/>
            <a:ext cx="5295900" cy="3438525"/>
          </a:xfrm>
          <a:prstGeom prst="rect">
            <a:avLst/>
          </a:prstGeom>
          <a:noFill/>
        </p:spPr>
        <p:txBody>
          <a:bodyPr wrap="square" rtlCol="0">
            <a:spAutoFit/>
          </a:bodyPr>
          <a:p>
            <a:pPr indent="0" latinLnBrk="0">
              <a:spcAft>
                <a:spcPts val="900"/>
              </a:spcAft>
              <a:buFont typeface="Arial" panose="020B0604020202020204" pitchFamily="34" charset="0"/>
              <a:buNone/>
            </a:pPr>
            <a:r>
              <a:rPr lang="zh-CN" sz="2000">
                <a:latin typeface="楷体" panose="02010609060101010101" charset="-122"/>
                <a:ea typeface="楷体" panose="02010609060101010101" charset="-122"/>
              </a:rPr>
              <a:t>二叉树：</a:t>
            </a:r>
            <a:endParaRPr lang="zh-CN" sz="2000">
              <a:latin typeface="楷体" panose="02010609060101010101" charset="-122"/>
              <a:ea typeface="楷体" panose="02010609060101010101" charset="-122"/>
            </a:endParaRPr>
          </a:p>
          <a:p>
            <a:pPr marL="342900" indent="-342900" latinLnBrk="0">
              <a:spcAft>
                <a:spcPts val="900"/>
              </a:spcAft>
              <a:buFont typeface="Arial" panose="020B0604020202020204" pitchFamily="34" charset="0"/>
              <a:buChar char="•"/>
            </a:pPr>
            <a:r>
              <a:rPr sz="2000">
                <a:latin typeface="楷体" panose="02010609060101010101" charset="-122"/>
                <a:ea typeface="楷体" panose="02010609060101010101" charset="-122"/>
              </a:rPr>
              <a:t>每个结点最多有两颗子树，结点的度最大为</a:t>
            </a:r>
            <a:r>
              <a:rPr lang="en-US" sz="2000">
                <a:latin typeface="楷体" panose="02010609060101010101" charset="-122"/>
                <a:ea typeface="楷体" panose="02010609060101010101" charset="-122"/>
              </a:rPr>
              <a:t>2</a:t>
            </a:r>
            <a:r>
              <a:rPr lang="zh-CN" altLang="en-US" sz="2000">
                <a:latin typeface="楷体" panose="02010609060101010101" charset="-122"/>
                <a:ea typeface="楷体" panose="02010609060101010101" charset="-122"/>
              </a:rPr>
              <a:t>；</a:t>
            </a:r>
            <a:r>
              <a:rPr sz="2000">
                <a:latin typeface="楷体" panose="02010609060101010101" charset="-122"/>
                <a:ea typeface="楷体" panose="02010609060101010101" charset="-122"/>
              </a:rPr>
              <a:t> </a:t>
            </a:r>
            <a:endParaRPr sz="2000">
              <a:latin typeface="楷体" panose="02010609060101010101" charset="-122"/>
              <a:ea typeface="楷体" panose="02010609060101010101" charset="-122"/>
            </a:endParaRPr>
          </a:p>
          <a:p>
            <a:pPr marL="342900" indent="-342900" latinLnBrk="0">
              <a:spcAft>
                <a:spcPts val="900"/>
              </a:spcAft>
              <a:buFont typeface="Arial" panose="020B0604020202020204" pitchFamily="34" charset="0"/>
              <a:buChar char="•"/>
            </a:pPr>
            <a:r>
              <a:rPr sz="2000">
                <a:latin typeface="楷体" panose="02010609060101010101" charset="-122"/>
                <a:ea typeface="楷体" panose="02010609060101010101" charset="-122"/>
              </a:rPr>
              <a:t>左子树和右子树是有顺序的，次序不能颠倒</a:t>
            </a:r>
            <a:r>
              <a:rPr lang="zh-CN" sz="2000">
                <a:latin typeface="楷体" panose="02010609060101010101" charset="-122"/>
                <a:ea typeface="楷体" panose="02010609060101010101" charset="-122"/>
              </a:rPr>
              <a:t>；</a:t>
            </a:r>
            <a:endParaRPr sz="2000">
              <a:latin typeface="楷体" panose="02010609060101010101" charset="-122"/>
              <a:ea typeface="楷体" panose="02010609060101010101" charset="-122"/>
            </a:endParaRPr>
          </a:p>
          <a:p>
            <a:pPr marL="342900" indent="-342900" latinLnBrk="0">
              <a:spcAft>
                <a:spcPts val="900"/>
              </a:spcAft>
              <a:buFont typeface="Arial" panose="020B0604020202020204" pitchFamily="34" charset="0"/>
              <a:buChar char="•"/>
            </a:pPr>
            <a:r>
              <a:rPr sz="2000">
                <a:latin typeface="楷体" panose="02010609060101010101" charset="-122"/>
                <a:ea typeface="楷体" panose="02010609060101010101" charset="-122"/>
              </a:rPr>
              <a:t>即使某结点只有一个子树，也要区分左右子树</a:t>
            </a:r>
            <a:r>
              <a:rPr lang="zh-CN" sz="2000">
                <a:latin typeface="楷体" panose="02010609060101010101" charset="-122"/>
                <a:ea typeface="楷体" panose="02010609060101010101" charset="-122"/>
              </a:rPr>
              <a:t>；</a:t>
            </a:r>
            <a:endParaRPr sz="2000">
              <a:latin typeface="楷体" panose="02010609060101010101" charset="-122"/>
              <a:ea typeface="楷体" panose="02010609060101010101" charset="-122"/>
            </a:endParaRPr>
          </a:p>
          <a:p>
            <a:pPr latinLnBrk="0">
              <a:spcAft>
                <a:spcPts val="900"/>
              </a:spcAft>
            </a:pPr>
            <a:endParaRPr sz="2000">
              <a:latin typeface="楷体" panose="02010609060101010101" charset="-122"/>
              <a:ea typeface="楷体" panose="02010609060101010101" charset="-122"/>
            </a:endParaRPr>
          </a:p>
          <a:p>
            <a:pPr latinLnBrk="0">
              <a:spcAft>
                <a:spcPts val="900"/>
              </a:spcAft>
            </a:pPr>
            <a:endParaRPr sz="2000">
              <a:latin typeface="楷体" panose="02010609060101010101" charset="-122"/>
              <a:ea typeface="楷体" panose="02010609060101010101" charset="-122"/>
            </a:endParaRPr>
          </a:p>
        </p:txBody>
      </p:sp>
      <p:pic>
        <p:nvPicPr>
          <p:cNvPr id="2" name="Picture 1"/>
          <p:cNvPicPr>
            <a:picLocks noChangeAspect="1"/>
          </p:cNvPicPr>
          <p:nvPr/>
        </p:nvPicPr>
        <p:blipFill>
          <a:blip r:embed="rId1"/>
          <a:stretch>
            <a:fillRect/>
          </a:stretch>
        </p:blipFill>
        <p:spPr>
          <a:xfrm>
            <a:off x="5634355" y="1517015"/>
            <a:ext cx="6376035" cy="2985770"/>
          </a:xfrm>
          <a:prstGeom prst="rect">
            <a:avLst/>
          </a:prstGeom>
        </p:spPr>
      </p:pic>
    </p:spTree>
  </p:cSld>
  <p:clrMapOvr>
    <a:masterClrMapping/>
  </p:clrMapOvr>
  <p:transition spd="slow">
    <p:random/>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树</a:t>
            </a:r>
            <a:endParaRPr lang="zh-CN" altLang="en-US" sz="3200" dirty="0">
              <a:solidFill>
                <a:schemeClr val="bg1"/>
              </a:solidFill>
              <a:latin typeface="楷体" panose="02010609060101010101" charset="-122"/>
              <a:ea typeface="楷体" panose="02010609060101010101" charset="-122"/>
            </a:endParaRPr>
          </a:p>
        </p:txBody>
      </p:sp>
      <p:sp>
        <p:nvSpPr>
          <p:cNvPr id="3" name="文本框 12"/>
          <p:cNvSpPr txBox="1"/>
          <p:nvPr/>
        </p:nvSpPr>
        <p:spPr>
          <a:xfrm>
            <a:off x="386715" y="1019810"/>
            <a:ext cx="5465445" cy="4677410"/>
          </a:xfrm>
          <a:prstGeom prst="rect">
            <a:avLst/>
          </a:prstGeom>
          <a:noFill/>
        </p:spPr>
        <p:txBody>
          <a:bodyPr wrap="square" rtlCol="0">
            <a:spAutoFit/>
          </a:bodyPr>
          <a:p>
            <a:pPr latinLnBrk="0">
              <a:spcAft>
                <a:spcPts val="900"/>
              </a:spcAft>
            </a:pPr>
            <a:r>
              <a:rPr sz="1600">
                <a:latin typeface="楷体" panose="02010609060101010101" charset="-122"/>
                <a:ea typeface="楷体" panose="02010609060101010101" charset="-122"/>
              </a:rPr>
              <a:t>class BinaryTree: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__init__(self, root):</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self.key = root</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self.left_child = None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self.right_child = None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insert_left(self, new_node):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if self.left_child == None: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self.left_child = BinaryTree(new_node)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else: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t = BinaryTree(new_node)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t.left_child = self.left_child</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self.left_child = t</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t>
            </a:r>
            <a:endParaRPr sz="1600">
              <a:latin typeface="楷体" panose="02010609060101010101" charset="-122"/>
              <a:ea typeface="楷体" panose="02010609060101010101" charset="-122"/>
            </a:endParaRPr>
          </a:p>
        </p:txBody>
      </p:sp>
      <p:sp>
        <p:nvSpPr>
          <p:cNvPr id="4" name="文本框 12"/>
          <p:cNvSpPr txBox="1"/>
          <p:nvPr/>
        </p:nvSpPr>
        <p:spPr>
          <a:xfrm>
            <a:off x="6052820" y="939165"/>
            <a:ext cx="5465445" cy="5400675"/>
          </a:xfrm>
          <a:prstGeom prst="rect">
            <a:avLst/>
          </a:prstGeom>
          <a:noFill/>
        </p:spPr>
        <p:txBody>
          <a:bodyPr wrap="square" rtlCol="0">
            <a:spAutoFit/>
          </a:bodyPr>
          <a:p>
            <a:pPr latinLnBrk="0">
              <a:spcAft>
                <a:spcPts val="900"/>
              </a:spcAft>
            </a:pPr>
            <a:r>
              <a:rPr sz="1600">
                <a:latin typeface="楷体" panose="02010609060101010101" charset="-122"/>
                <a:ea typeface="楷体" panose="02010609060101010101" charset="-122"/>
              </a:rPr>
              <a:t>    def insert_right(self, new_node):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if self.right_child == None: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self.right_child = BinaryTree(new_node)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else: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t = BinaryTree(new_node)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t.right_child = self.right_child</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self.right_child = t</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get_right_child(self):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self.right_child</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get_left_child(self):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self.left_child</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set_root_val(self,obj):</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self.key = obj</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get_root_val(self):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self.key</a:t>
            </a:r>
            <a:endParaRPr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散列表</a:t>
            </a:r>
            <a:endParaRPr lang="zh-CN" altLang="en-US" sz="3200" dirty="0">
              <a:solidFill>
                <a:schemeClr val="bg1"/>
              </a:solidFill>
              <a:latin typeface="楷体" panose="02010609060101010101" charset="-122"/>
              <a:ea typeface="楷体" panose="02010609060101010101" charset="-122"/>
            </a:endParaRPr>
          </a:p>
        </p:txBody>
      </p:sp>
      <p:sp>
        <p:nvSpPr>
          <p:cNvPr id="3" name="文本框 12"/>
          <p:cNvSpPr txBox="1"/>
          <p:nvPr/>
        </p:nvSpPr>
        <p:spPr>
          <a:xfrm>
            <a:off x="361315" y="1416685"/>
            <a:ext cx="4420235" cy="1306830"/>
          </a:xfrm>
          <a:prstGeom prst="rect">
            <a:avLst/>
          </a:prstGeom>
          <a:noFill/>
        </p:spPr>
        <p:txBody>
          <a:bodyPr wrap="square" rtlCol="0">
            <a:spAutoFit/>
          </a:bodyPr>
          <a:p>
            <a:pPr latinLnBrk="0">
              <a:spcAft>
                <a:spcPts val="900"/>
              </a:spcAft>
            </a:pPr>
            <a:r>
              <a:rPr sz="1600">
                <a:latin typeface="楷体" panose="02010609060101010101" charset="-122"/>
                <a:ea typeface="楷体" panose="02010609060101010101" charset="-122"/>
              </a:rPr>
              <a:t>散列表，也叫哈希表，是根据关键码和值 (key和value) 直接进行访问的数据结构。</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哈希冲突</a:t>
            </a:r>
            <a:r>
              <a:rPr lang="en-US" altLang="zh-CN" sz="1600">
                <a:latin typeface="楷体" panose="02010609060101010101" charset="-122"/>
                <a:ea typeface="楷体" panose="02010609060101010101" charset="-122"/>
              </a:rPr>
              <a:t>--</a:t>
            </a:r>
            <a:r>
              <a:rPr lang="zh-CN" altLang="en-US" sz="1600">
                <a:latin typeface="楷体" panose="02010609060101010101" charset="-122"/>
                <a:ea typeface="楷体" panose="02010609060101010101" charset="-122"/>
              </a:rPr>
              <a:t>拉链法</a:t>
            </a:r>
            <a:endParaRPr lang="zh-CN" altLang="en-US" sz="1600">
              <a:latin typeface="楷体" panose="02010609060101010101" charset="-122"/>
              <a:ea typeface="楷体" panose="02010609060101010101" charset="-122"/>
            </a:endParaRPr>
          </a:p>
        </p:txBody>
      </p:sp>
      <p:pic>
        <p:nvPicPr>
          <p:cNvPr id="2" name="Picture 1"/>
          <p:cNvPicPr>
            <a:picLocks noChangeAspect="1"/>
          </p:cNvPicPr>
          <p:nvPr/>
        </p:nvPicPr>
        <p:blipFill>
          <a:blip r:embed="rId1"/>
          <a:stretch>
            <a:fillRect/>
          </a:stretch>
        </p:blipFill>
        <p:spPr>
          <a:xfrm>
            <a:off x="5213350" y="775335"/>
            <a:ext cx="6957060" cy="5958840"/>
          </a:xfrm>
          <a:prstGeom prst="rect">
            <a:avLst/>
          </a:prstGeom>
        </p:spPr>
      </p:pic>
    </p:spTree>
  </p:cSld>
  <p:clrMapOvr>
    <a:masterClrMapping/>
  </p:clrMapOvr>
  <p:transition spd="slow">
    <p:random/>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579995" y="1330960"/>
            <a:ext cx="3780155" cy="583565"/>
          </a:xfrm>
          <a:prstGeom prst="rect">
            <a:avLst/>
          </a:prstGeom>
          <a:noFill/>
        </p:spPr>
        <p:txBody>
          <a:bodyPr wrap="square" rtlCol="0">
            <a:spAutoFit/>
          </a:bodyPr>
          <a:lstStyle/>
          <a:p>
            <a:r>
              <a:rPr lang="zh-CN" altLang="en-US" sz="3200" dirty="0">
                <a:latin typeface="+mn-ea"/>
                <a:ea typeface="+mn-ea"/>
              </a:rPr>
              <a:t>贺汇林</a:t>
            </a:r>
            <a:r>
              <a:rPr lang="en-US" altLang="zh-CN" sz="3200" dirty="0">
                <a:latin typeface="+mn-ea"/>
                <a:ea typeface="+mn-ea"/>
              </a:rPr>
              <a:t>/jamon/</a:t>
            </a:r>
            <a:r>
              <a:rPr lang="zh-CN" altLang="en-US" sz="3200" dirty="0">
                <a:latin typeface="+mn-ea"/>
                <a:ea typeface="+mn-ea"/>
              </a:rPr>
              <a:t>菩提</a:t>
            </a:r>
            <a:endParaRPr lang="zh-CN" altLang="en-US" sz="3200" dirty="0">
              <a:latin typeface="+mn-ea"/>
              <a:ea typeface="+mn-ea"/>
            </a:endParaRPr>
          </a:p>
        </p:txBody>
      </p:sp>
      <p:grpSp>
        <p:nvGrpSpPr>
          <p:cNvPr id="31" name="组合 30"/>
          <p:cNvGrpSpPr/>
          <p:nvPr/>
        </p:nvGrpSpPr>
        <p:grpSpPr>
          <a:xfrm>
            <a:off x="185133" y="85835"/>
            <a:ext cx="4539267" cy="583565"/>
            <a:chOff x="138850" y="64376"/>
            <a:chExt cx="3404450" cy="437674"/>
          </a:xfrm>
        </p:grpSpPr>
        <p:sp>
          <p:nvSpPr>
            <p:cNvPr id="36" name="文本框 35"/>
            <p:cNvSpPr txBox="1"/>
            <p:nvPr/>
          </p:nvSpPr>
          <p:spPr>
            <a:xfrm>
              <a:off x="138850" y="64376"/>
              <a:ext cx="1579948" cy="437674"/>
            </a:xfrm>
            <a:prstGeom prst="rect">
              <a:avLst/>
            </a:prstGeom>
            <a:noFill/>
          </p:spPr>
          <p:txBody>
            <a:bodyPr wrap="square" rtlCol="0">
              <a:spAutoFit/>
            </a:bodyPr>
            <a:lstStyle/>
            <a:p>
              <a:r>
                <a:rPr lang="zh-CN" altLang="en-US" sz="3200" dirty="0" smtClean="0">
                  <a:solidFill>
                    <a:schemeClr val="bg1"/>
                  </a:solidFill>
                  <a:latin typeface="+mn-ea"/>
                  <a:ea typeface="+mn-ea"/>
                </a:rPr>
                <a:t>自我介绍</a:t>
              </a:r>
              <a:endParaRPr lang="zh-CN" altLang="en-US" sz="3200" dirty="0">
                <a:solidFill>
                  <a:schemeClr val="bg1"/>
                </a:solidFill>
                <a:latin typeface="+mn-ea"/>
                <a:ea typeface="+mn-ea"/>
              </a:endParaRPr>
            </a:p>
          </p:txBody>
        </p:sp>
        <p:sp>
          <p:nvSpPr>
            <p:cNvPr id="37" name="文本框 36"/>
            <p:cNvSpPr txBox="1"/>
            <p:nvPr/>
          </p:nvSpPr>
          <p:spPr>
            <a:xfrm>
              <a:off x="1464825" y="131499"/>
              <a:ext cx="2078475" cy="315277"/>
            </a:xfrm>
            <a:prstGeom prst="rect">
              <a:avLst/>
            </a:prstGeom>
            <a:noFill/>
          </p:spPr>
          <p:txBody>
            <a:bodyPr wrap="square" rtlCol="0">
              <a:spAutoFit/>
            </a:bodyPr>
            <a:lstStyle/>
            <a:p>
              <a:r>
                <a:rPr lang="en-US" altLang="zh-CN" sz="2135" dirty="0">
                  <a:solidFill>
                    <a:schemeClr val="bg1"/>
                  </a:solidFill>
                  <a:latin typeface="+mn-ea"/>
                  <a:ea typeface="+mn-ea"/>
                  <a:cs typeface="Arial" panose="020B0604020202020204" pitchFamily="34" charset="0"/>
                </a:rPr>
                <a:t>Self Introduction</a:t>
              </a:r>
              <a:endParaRPr lang="zh-CN" altLang="en-US" sz="2135" dirty="0">
                <a:solidFill>
                  <a:schemeClr val="bg1"/>
                </a:solidFill>
                <a:latin typeface="+mn-ea"/>
                <a:ea typeface="+mn-ea"/>
                <a:cs typeface="Arial" panose="020B0604020202020204" pitchFamily="34" charset="0"/>
              </a:endParaRPr>
            </a:p>
          </p:txBody>
        </p:sp>
      </p:grpSp>
      <p:pic>
        <p:nvPicPr>
          <p:cNvPr id="2" name="Picture 1"/>
          <p:cNvPicPr>
            <a:picLocks noChangeAspect="1"/>
          </p:cNvPicPr>
          <p:nvPr/>
        </p:nvPicPr>
        <p:blipFill>
          <a:blip r:embed="rId1"/>
          <a:stretch>
            <a:fillRect/>
          </a:stretch>
        </p:blipFill>
        <p:spPr>
          <a:xfrm>
            <a:off x="147955" y="1224915"/>
            <a:ext cx="6543040" cy="4907280"/>
          </a:xfrm>
          <a:prstGeom prst="rect">
            <a:avLst/>
          </a:prstGeom>
        </p:spPr>
      </p:pic>
      <p:sp>
        <p:nvSpPr>
          <p:cNvPr id="4" name="Text Box 3"/>
          <p:cNvSpPr txBox="1"/>
          <p:nvPr/>
        </p:nvSpPr>
        <p:spPr>
          <a:xfrm>
            <a:off x="7056755" y="2217420"/>
            <a:ext cx="4303395" cy="2584450"/>
          </a:xfrm>
          <a:prstGeom prst="rect">
            <a:avLst/>
          </a:prstGeom>
          <a:noFill/>
        </p:spPr>
        <p:txBody>
          <a:bodyPr wrap="square" rtlCol="0">
            <a:spAutoFit/>
          </a:bodyPr>
          <a:p>
            <a:r>
              <a:rPr lang="zh-CN" altLang="en-US"/>
              <a:t>个人简介：</a:t>
            </a:r>
            <a:endParaRPr lang="zh-CN" altLang="en-US"/>
          </a:p>
          <a:p>
            <a:endParaRPr lang="zh-CN" altLang="en-US"/>
          </a:p>
          <a:p>
            <a:r>
              <a:rPr lang="zh-CN" altLang="en-US"/>
              <a:t>       来自安徽，</a:t>
            </a:r>
            <a:r>
              <a:rPr lang="en-US" altLang="zh-CN"/>
              <a:t>2013</a:t>
            </a:r>
            <a:r>
              <a:rPr lang="zh-CN" altLang="en-US"/>
              <a:t>年武汉大学计算机研究生毕业，</a:t>
            </a:r>
            <a:r>
              <a:rPr lang="zh-CN" altLang="en-US">
                <a:sym typeface="+mn-ea"/>
              </a:rPr>
              <a:t>精通</a:t>
            </a:r>
            <a:r>
              <a:rPr lang="en-US" altLang="zh-CN">
                <a:sym typeface="+mn-ea"/>
              </a:rPr>
              <a:t>Python</a:t>
            </a:r>
            <a:r>
              <a:rPr lang="zh-CN" altLang="en-US">
                <a:sym typeface="+mn-ea"/>
              </a:rPr>
              <a:t>、</a:t>
            </a:r>
            <a:r>
              <a:rPr lang="en-US" altLang="zh-CN">
                <a:sym typeface="+mn-ea"/>
              </a:rPr>
              <a:t>C/C++</a:t>
            </a:r>
            <a:r>
              <a:rPr lang="zh-CN" altLang="en-US">
                <a:sym typeface="+mn-ea"/>
              </a:rPr>
              <a:t>编程开发，</a:t>
            </a:r>
            <a:r>
              <a:rPr lang="zh-CN" altLang="en-US"/>
              <a:t>先后就职于腾讯、创新工场等大中小型互联网公司，耕耘于电商、游戏、安全等领域，期间担任主程、架构师、项目经理等职位，拥有虚拟机杀毒、透明通道通信多项云计算安全相关发明专利。</a:t>
            </a:r>
            <a:endParaRPr lang="zh-CN" altLang="en-US"/>
          </a:p>
        </p:txBody>
      </p:sp>
      <p:sp>
        <p:nvSpPr>
          <p:cNvPr id="9" name="Text Box 8"/>
          <p:cNvSpPr txBox="1"/>
          <p:nvPr/>
        </p:nvSpPr>
        <p:spPr>
          <a:xfrm>
            <a:off x="6972300" y="4994275"/>
            <a:ext cx="4631690" cy="922020"/>
          </a:xfrm>
          <a:prstGeom prst="rect">
            <a:avLst/>
          </a:prstGeom>
          <a:noFill/>
        </p:spPr>
        <p:txBody>
          <a:bodyPr wrap="square" rtlCol="0">
            <a:spAutoFit/>
          </a:bodyPr>
          <a:p>
            <a:r>
              <a:rPr lang="zh-CN" altLang="en-US"/>
              <a:t>联系方式：</a:t>
            </a:r>
            <a:endParaRPr lang="zh-CN" altLang="en-US"/>
          </a:p>
          <a:p>
            <a:r>
              <a:rPr lang="zh-CN" altLang="en-US"/>
              <a:t>       </a:t>
            </a:r>
            <a:r>
              <a:rPr lang="en-US" altLang="zh-CN"/>
              <a:t>jamonhe(</a:t>
            </a:r>
            <a:r>
              <a:rPr lang="zh-CN" altLang="en-US"/>
              <a:t>微信号</a:t>
            </a:r>
            <a:r>
              <a:rPr lang="en-US" altLang="zh-CN"/>
              <a:t>)</a:t>
            </a:r>
            <a:endParaRPr lang="en-US" altLang="zh-CN"/>
          </a:p>
          <a:p>
            <a:r>
              <a:rPr lang="en-US" altLang="zh-CN"/>
              <a:t>       jamonhe@foxmail.com</a:t>
            </a:r>
            <a:endParaRPr lang="zh-CN" altLang="en-US"/>
          </a:p>
        </p:txBody>
      </p:sp>
      <p:sp>
        <p:nvSpPr>
          <p:cNvPr id="10" name="Rectangle 9"/>
          <p:cNvSpPr/>
          <p:nvPr/>
        </p:nvSpPr>
        <p:spPr>
          <a:xfrm>
            <a:off x="1086485" y="6309995"/>
            <a:ext cx="9203055" cy="368300"/>
          </a:xfrm>
          <a:prstGeom prst="rect">
            <a:avLst/>
          </a:prstGeom>
          <a:noFill/>
          <a:ln>
            <a:noFill/>
          </a:ln>
        </p:spPr>
        <p:txBody>
          <a:bodyPr wrap="square" rtlCol="0" anchor="t">
            <a:spAutoFit/>
          </a:bodyPr>
          <a:p>
            <a:pPr algn="ctr"/>
            <a:r>
              <a:rPr lang="zh-CN" altLang="en-US" b="1">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愿我们虽生而平凡 却不忘创造一个更好的世界</a:t>
            </a:r>
            <a:endParaRPr lang="zh-CN" altLang="en-US" b="1">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cSld>
  <p:clrMapOvr>
    <a:masterClrMapping/>
  </p:clrMapOvr>
  <p:transition spd="slow">
    <p:wheel spokes="4"/>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堆</a:t>
            </a:r>
            <a:endParaRPr lang="zh-CN" altLang="en-US" sz="3200" dirty="0">
              <a:solidFill>
                <a:schemeClr val="bg1"/>
              </a:solidFill>
              <a:latin typeface="楷体" panose="02010609060101010101" charset="-122"/>
              <a:ea typeface="楷体" panose="02010609060101010101" charset="-122"/>
            </a:endParaRPr>
          </a:p>
        </p:txBody>
      </p:sp>
      <p:sp>
        <p:nvSpPr>
          <p:cNvPr id="3" name="文本框 12"/>
          <p:cNvSpPr txBox="1"/>
          <p:nvPr/>
        </p:nvSpPr>
        <p:spPr>
          <a:xfrm>
            <a:off x="361315" y="1416685"/>
            <a:ext cx="4420235" cy="2276475"/>
          </a:xfrm>
          <a:prstGeom prst="rect">
            <a:avLst/>
          </a:prstGeom>
          <a:noFill/>
        </p:spPr>
        <p:txBody>
          <a:bodyPr wrap="square" rtlCol="0">
            <a:spAutoFit/>
          </a:bodyPr>
          <a:p>
            <a:pPr latinLnBrk="0">
              <a:spcAft>
                <a:spcPts val="900"/>
              </a:spcAft>
            </a:pPr>
            <a:r>
              <a:rPr sz="1600">
                <a:latin typeface="楷体" panose="02010609060101010101" charset="-122"/>
                <a:ea typeface="楷体" panose="02010609060101010101" charset="-122"/>
              </a:rPr>
              <a:t>堆是一种比较特殊的数据结构，可以被看做一棵树的数组对象，具有以下的性质：</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marL="285750" indent="-285750" latinLnBrk="0">
              <a:spcAft>
                <a:spcPts val="900"/>
              </a:spcAft>
              <a:buFont typeface="Arial" panose="020B0604020202020204" pitchFamily="34" charset="0"/>
              <a:buChar char="•"/>
            </a:pPr>
            <a:r>
              <a:rPr sz="1600">
                <a:latin typeface="楷体" panose="02010609060101010101" charset="-122"/>
                <a:ea typeface="楷体" panose="02010609060101010101" charset="-122"/>
              </a:rPr>
              <a:t>堆中某个节点的值总是不大于或不小于其父节点的值；</a:t>
            </a:r>
            <a:endParaRPr sz="1600">
              <a:latin typeface="楷体" panose="02010609060101010101" charset="-122"/>
              <a:ea typeface="楷体" panose="02010609060101010101" charset="-122"/>
            </a:endParaRPr>
          </a:p>
          <a:p>
            <a:pPr marL="285750" indent="-285750" latinLnBrk="0">
              <a:spcAft>
                <a:spcPts val="900"/>
              </a:spcAft>
              <a:buFont typeface="Arial" panose="020B0604020202020204" pitchFamily="34" charset="0"/>
              <a:buChar char="•"/>
            </a:pPr>
            <a:endParaRPr sz="1600">
              <a:latin typeface="楷体" panose="02010609060101010101" charset="-122"/>
              <a:ea typeface="楷体" panose="02010609060101010101" charset="-122"/>
            </a:endParaRPr>
          </a:p>
          <a:p>
            <a:pPr marL="285750" indent="-285750" latinLnBrk="0">
              <a:spcAft>
                <a:spcPts val="900"/>
              </a:spcAft>
              <a:buFont typeface="Arial" panose="020B0604020202020204" pitchFamily="34" charset="0"/>
              <a:buChar char="•"/>
            </a:pPr>
            <a:r>
              <a:rPr sz="1600">
                <a:latin typeface="楷体" panose="02010609060101010101" charset="-122"/>
                <a:ea typeface="楷体" panose="02010609060101010101" charset="-122"/>
              </a:rPr>
              <a:t>堆总是一棵完全二叉树。</a:t>
            </a:r>
            <a:endParaRPr sz="1600">
              <a:latin typeface="楷体" panose="02010609060101010101" charset="-122"/>
              <a:ea typeface="楷体" panose="02010609060101010101" charset="-122"/>
            </a:endParaRPr>
          </a:p>
        </p:txBody>
      </p:sp>
      <p:pic>
        <p:nvPicPr>
          <p:cNvPr id="4" name="Picture 3"/>
          <p:cNvPicPr>
            <a:picLocks noChangeAspect="1"/>
          </p:cNvPicPr>
          <p:nvPr/>
        </p:nvPicPr>
        <p:blipFill>
          <a:blip r:embed="rId1"/>
          <a:stretch>
            <a:fillRect/>
          </a:stretch>
        </p:blipFill>
        <p:spPr>
          <a:xfrm>
            <a:off x="4678680" y="1760855"/>
            <a:ext cx="3317875" cy="3171825"/>
          </a:xfrm>
          <a:prstGeom prst="rect">
            <a:avLst/>
          </a:prstGeom>
        </p:spPr>
      </p:pic>
      <p:pic>
        <p:nvPicPr>
          <p:cNvPr id="5" name="Picture 4"/>
          <p:cNvPicPr>
            <a:picLocks noChangeAspect="1"/>
          </p:cNvPicPr>
          <p:nvPr/>
        </p:nvPicPr>
        <p:blipFill>
          <a:blip r:embed="rId2"/>
          <a:stretch>
            <a:fillRect/>
          </a:stretch>
        </p:blipFill>
        <p:spPr>
          <a:xfrm>
            <a:off x="8713470" y="1771650"/>
            <a:ext cx="3368675" cy="3070225"/>
          </a:xfrm>
          <a:prstGeom prst="rect">
            <a:avLst/>
          </a:prstGeom>
        </p:spPr>
      </p:pic>
    </p:spTree>
  </p:cSld>
  <p:clrMapOvr>
    <a:masterClrMapping/>
  </p:clrMapOvr>
  <p:transition spd="slow">
    <p:random/>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堆</a:t>
            </a:r>
            <a:endParaRPr lang="zh-CN" altLang="en-US" sz="3200" dirty="0">
              <a:solidFill>
                <a:schemeClr val="bg1"/>
              </a:solidFill>
              <a:latin typeface="楷体" panose="02010609060101010101" charset="-122"/>
              <a:ea typeface="楷体" panose="02010609060101010101" charset="-122"/>
            </a:endParaRPr>
          </a:p>
        </p:txBody>
      </p:sp>
      <p:sp>
        <p:nvSpPr>
          <p:cNvPr id="2" name="文本框 12"/>
          <p:cNvSpPr txBox="1"/>
          <p:nvPr/>
        </p:nvSpPr>
        <p:spPr>
          <a:xfrm>
            <a:off x="4336415" y="837565"/>
            <a:ext cx="5465445" cy="43373675"/>
          </a:xfrm>
          <a:prstGeom prst="rect">
            <a:avLst/>
          </a:prstGeom>
          <a:noFill/>
        </p:spPr>
        <p:txBody>
          <a:bodyPr wrap="square" rtlCol="0">
            <a:spAutoFit/>
          </a:bodyPr>
          <a:p>
            <a:pPr latinLnBrk="0">
              <a:spcAft>
                <a:spcPts val="900"/>
              </a:spcAft>
            </a:pPr>
            <a:r>
              <a:rPr sz="1600">
                <a:latin typeface="楷体" panose="02010609060101010101" charset="-122"/>
                <a:ea typeface="楷体" panose="02010609060101010101" charset="-122"/>
              </a:rPr>
              <a:t>#该heap为min_heap，即根节点为最小值</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class PriorityQueueBase: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#抽象基类为堆</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class Item: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#轻量级组合来存储堆项目</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__slots__ = '_key' , '_value'</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__init__ (self, k, v):</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self._key = k</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self._value = v</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__lt__ (self, other):     #比较大小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self._key &lt; other._key</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is_empty(self):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len(self) == 0   </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__str__(self):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str(self._key)</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class HeapPriorityQueue(PriorityQueueBase):</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__init__ (self):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self._data = [ ]         </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__len__ (self):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len(self._data)</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is_empty(self):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len(self) == 0  </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add(self, key, value):   #在后面加上然后加上</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self._data.append(self.Item(key, value))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self._upheap(len(self._data) - 1)</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min(self):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if self.is_empty():</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raise ValueError( "Priority queue is empty."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item = self._data[0]</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(item._key, item._value)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remove_min(self):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if self.is_empty():</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raise ValueError( "Priority queue is empty."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self._swap(0, len(self._data) - 1)</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item = self._data.pop(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self._downheap(0)</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(item._key, item._value)</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_parent(self, j):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(j - 1) // 2</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_left(self, j):</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2 * j + 1</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_right(self, j):</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2 * j + 2</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_has_left(self, j):</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self._left(j) &lt; len(self._data)</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_has_right(self, j):</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self._right(j) &lt; len(self._data)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_swap(self, i, j):</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self._data[i], self._data[j] = self._data[j], self._data[i]</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_upheap(self, j):#往上交换</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parent = self._parent(j)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if j &gt; 0 and self._data[j] &lt; self._data[parent]: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self._swap(j, parent)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self._upheap(parent)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_downheap(self, j):#往下交换，递归比较三个值</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if self._has_left(j):</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left = self._left(j)</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small_child = left</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if self._has_right(j):</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right = self._right(j)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if self._data[right] &lt; self._data[left]:</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small_child = right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if self._data[small_child] &lt; self._data[j]:</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self._swap(j, small_child)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self._downheap(small_child)  </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heap = HeapPriorityQueue()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heap.add(4, "D")</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heap.add(3, "C")</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heap.add(1, "A")</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heap.add(5, "E")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heap.add(2, "B")</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heap.add(7, "G")</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heap.add(6, "F")</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heap.add(26, "Z")</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for item in heap._data:</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print(item)</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print("min is: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print(heap.min())</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print("remove min: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print(heap.remove_min())</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print("Now min is: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print(heap.min())</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print("remove min: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print(heap.remove_min())</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print("Now min is: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print(heap.min())</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heap.add(1, "A")</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print("Now min is: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print(heap.min())</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print()</a:t>
            </a:r>
            <a:endParaRPr sz="1600">
              <a:latin typeface="楷体" panose="02010609060101010101" charset="-122"/>
              <a:ea typeface="楷体" panose="02010609060101010101" charset="-122"/>
            </a:endParaRPr>
          </a:p>
        </p:txBody>
      </p:sp>
      <p:sp>
        <p:nvSpPr>
          <p:cNvPr id="6" name="文本框 12"/>
          <p:cNvSpPr txBox="1"/>
          <p:nvPr/>
        </p:nvSpPr>
        <p:spPr>
          <a:xfrm>
            <a:off x="361315" y="1416685"/>
            <a:ext cx="2640965" cy="337185"/>
          </a:xfrm>
          <a:prstGeom prst="rect">
            <a:avLst/>
          </a:prstGeom>
          <a:noFill/>
        </p:spPr>
        <p:txBody>
          <a:bodyPr wrap="square" rtlCol="0">
            <a:spAutoFit/>
          </a:bodyPr>
          <a:p>
            <a:pPr latinLnBrk="0">
              <a:spcAft>
                <a:spcPts val="900"/>
              </a:spcAft>
            </a:pPr>
            <a:r>
              <a:rPr lang="zh-CN" sz="1600">
                <a:latin typeface="楷体" panose="02010609060101010101" charset="-122"/>
                <a:ea typeface="楷体" panose="02010609060101010101" charset="-122"/>
              </a:rPr>
              <a:t>最小堆代码实现：</a:t>
            </a:r>
            <a:endParaRPr lang="zh-CN"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图</a:t>
            </a:r>
            <a:endParaRPr lang="zh-CN" altLang="en-US" sz="3200" dirty="0">
              <a:solidFill>
                <a:schemeClr val="bg1"/>
              </a:solidFill>
              <a:latin typeface="楷体" panose="02010609060101010101" charset="-122"/>
              <a:ea typeface="楷体" panose="02010609060101010101" charset="-122"/>
            </a:endParaRPr>
          </a:p>
        </p:txBody>
      </p:sp>
      <p:sp>
        <p:nvSpPr>
          <p:cNvPr id="3" name="文本框 12"/>
          <p:cNvSpPr txBox="1"/>
          <p:nvPr/>
        </p:nvSpPr>
        <p:spPr>
          <a:xfrm>
            <a:off x="469265" y="2030095"/>
            <a:ext cx="4420235" cy="2276475"/>
          </a:xfrm>
          <a:prstGeom prst="rect">
            <a:avLst/>
          </a:prstGeom>
          <a:noFill/>
        </p:spPr>
        <p:txBody>
          <a:bodyPr wrap="square" rtlCol="0">
            <a:spAutoFit/>
          </a:bodyPr>
          <a:p>
            <a:pPr latinLnBrk="0">
              <a:spcAft>
                <a:spcPts val="900"/>
              </a:spcAft>
            </a:pPr>
            <a:r>
              <a:rPr sz="1600">
                <a:latin typeface="楷体" panose="02010609060101010101" charset="-122"/>
                <a:ea typeface="楷体" panose="02010609060101010101" charset="-122"/>
              </a:rPr>
              <a:t>图是由结点的有穷集合V和边的集合E组成。</a:t>
            </a:r>
            <a:endParaRPr sz="1600">
              <a:latin typeface="楷体" panose="02010609060101010101" charset="-122"/>
              <a:ea typeface="楷体" panose="02010609060101010101" charset="-122"/>
            </a:endParaRPr>
          </a:p>
          <a:p>
            <a:pPr latinLnBrk="0">
              <a:spcAft>
                <a:spcPts val="900"/>
              </a:spcAft>
            </a:pP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其中，为了与树形结构加以区别，在图结构中常常将结点称为顶点，边是顶点的有序偶对</a:t>
            </a:r>
            <a:r>
              <a:rPr lang="zh-CN" sz="1600">
                <a:latin typeface="楷体" panose="02010609060101010101" charset="-122"/>
                <a:ea typeface="楷体" panose="02010609060101010101" charset="-122"/>
              </a:rPr>
              <a:t>；</a:t>
            </a:r>
            <a:endParaRPr lang="zh-CN" sz="1600">
              <a:latin typeface="楷体" panose="02010609060101010101" charset="-122"/>
              <a:ea typeface="楷体" panose="02010609060101010101" charset="-122"/>
            </a:endParaRPr>
          </a:p>
          <a:p>
            <a:pPr latinLnBrk="0">
              <a:spcAft>
                <a:spcPts val="900"/>
              </a:spcAft>
            </a:pPr>
            <a:endParaRPr lang="zh-CN"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若两个顶点之间存在一条边，就表示这两个顶点具有相邻关系。</a:t>
            </a:r>
            <a:endParaRPr sz="1600">
              <a:latin typeface="楷体" panose="02010609060101010101" charset="-122"/>
              <a:ea typeface="楷体" panose="02010609060101010101" charset="-122"/>
            </a:endParaRPr>
          </a:p>
        </p:txBody>
      </p:sp>
      <p:pic>
        <p:nvPicPr>
          <p:cNvPr id="2" name="Picture 1"/>
          <p:cNvPicPr>
            <a:picLocks noChangeAspect="1"/>
          </p:cNvPicPr>
          <p:nvPr/>
        </p:nvPicPr>
        <p:blipFill>
          <a:blip r:embed="rId1"/>
          <a:stretch>
            <a:fillRect/>
          </a:stretch>
        </p:blipFill>
        <p:spPr>
          <a:xfrm>
            <a:off x="5090795" y="1869440"/>
            <a:ext cx="3429000" cy="2806700"/>
          </a:xfrm>
          <a:prstGeom prst="rect">
            <a:avLst/>
          </a:prstGeom>
        </p:spPr>
      </p:pic>
      <p:pic>
        <p:nvPicPr>
          <p:cNvPr id="6" name="Picture 5"/>
          <p:cNvPicPr>
            <a:picLocks noChangeAspect="1"/>
          </p:cNvPicPr>
          <p:nvPr/>
        </p:nvPicPr>
        <p:blipFill>
          <a:blip r:embed="rId2"/>
          <a:stretch>
            <a:fillRect/>
          </a:stretch>
        </p:blipFill>
        <p:spPr>
          <a:xfrm>
            <a:off x="8519795" y="1902460"/>
            <a:ext cx="3378200" cy="2984500"/>
          </a:xfrm>
          <a:prstGeom prst="rect">
            <a:avLst/>
          </a:prstGeom>
        </p:spPr>
      </p:pic>
    </p:spTree>
  </p:cSld>
  <p:clrMapOvr>
    <a:masterClrMapping/>
  </p:clrMapOvr>
  <p:transition spd="slow">
    <p:random/>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二、数据结构面试题</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720215" y="1708785"/>
            <a:ext cx="7092950" cy="1076325"/>
          </a:xfrm>
          <a:prstGeom prst="rect">
            <a:avLst/>
          </a:prstGeom>
          <a:noFill/>
        </p:spPr>
        <p:txBody>
          <a:bodyPr wrap="square" rtlCol="0">
            <a:spAutoFit/>
          </a:bodyPr>
          <a:p>
            <a:pPr indent="0">
              <a:buClrTx/>
              <a:buFont typeface="Arial" panose="020B0604020202020204" pitchFamily="34" charset="0"/>
              <a:buNone/>
            </a:pP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面试题</a:t>
            </a:r>
            <a:r>
              <a:rPr lang="en-US" altLang="zh-CN" sz="3200">
                <a:gradFill>
                  <a:gsLst>
                    <a:gs pos="0">
                      <a:srgbClr val="007BD3"/>
                    </a:gs>
                    <a:gs pos="100000">
                      <a:srgbClr val="034373"/>
                    </a:gs>
                  </a:gsLst>
                  <a:lin ang="5400000" scaled="0"/>
                </a:gradFill>
                <a:latin typeface="楷体" panose="02010609060101010101" charset="-122"/>
                <a:ea typeface="楷体" panose="02010609060101010101" charset="-122"/>
              </a:rPr>
              <a:t>1</a:t>
            </a: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：设计一种算法实现单链表反转</a:t>
            </a:r>
            <a:r>
              <a:rPr lang="en-US" altLang="zh-CN" sz="3200">
                <a:gradFill>
                  <a:gsLst>
                    <a:gs pos="0">
                      <a:srgbClr val="007BD3"/>
                    </a:gs>
                    <a:gs pos="100000">
                      <a:srgbClr val="034373"/>
                    </a:gs>
                  </a:gsLst>
                  <a:lin ang="5400000" scaled="0"/>
                </a:gradFill>
                <a:latin typeface="楷体" panose="02010609060101010101" charset="-122"/>
                <a:ea typeface="楷体" panose="02010609060101010101" charset="-122"/>
              </a:rPr>
              <a:t>.</a:t>
            </a:r>
            <a:endParaRPr lang="en-US" altLang="zh-CN" sz="32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3" name="文本框 12"/>
          <p:cNvSpPr txBox="1"/>
          <p:nvPr/>
        </p:nvSpPr>
        <p:spPr>
          <a:xfrm>
            <a:off x="3135630" y="3344545"/>
            <a:ext cx="5465445" cy="1783715"/>
          </a:xfrm>
          <a:prstGeom prst="rect">
            <a:avLst/>
          </a:prstGeom>
          <a:noFill/>
        </p:spPr>
        <p:txBody>
          <a:bodyPr wrap="square" rtlCol="0">
            <a:spAutoFit/>
          </a:bodyPr>
          <a:p>
            <a:pPr latinLnBrk="0">
              <a:spcAft>
                <a:spcPts val="900"/>
              </a:spcAft>
            </a:pPr>
            <a:r>
              <a:rPr lang="en-US" sz="1600">
                <a:latin typeface="楷体" panose="02010609060101010101" charset="-122"/>
                <a:ea typeface="楷体" panose="02010609060101010101" charset="-122"/>
              </a:rPr>
              <a:t># </a:t>
            </a:r>
            <a:r>
              <a:rPr lang="zh-CN" altLang="en-US" sz="1600">
                <a:latin typeface="楷体" panose="02010609060101010101" charset="-122"/>
                <a:ea typeface="楷体" panose="02010609060101010101" charset="-122"/>
              </a:rPr>
              <a:t>链表定义</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class ListNode: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def __init__(self,x): </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self.val=x</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self.next=None</a:t>
            </a:r>
            <a:endParaRPr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771906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二、数据结构面试题</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链表反转</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337185" y="1432560"/>
            <a:ext cx="4389120" cy="2553335"/>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方法一：</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对于一个长度为n的单链表head,用一个大小为n的数组arr储存从单链表从头到尾遍历的所有元素，在从arr尾到头读取元素简历一个新的单链表</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时间消耗O(n),空间消耗O(n)</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13" name="文本框 12"/>
          <p:cNvSpPr txBox="1"/>
          <p:nvPr/>
        </p:nvSpPr>
        <p:spPr>
          <a:xfrm>
            <a:off x="5701665" y="1204595"/>
            <a:ext cx="5465445" cy="4677410"/>
          </a:xfrm>
          <a:prstGeom prst="rect">
            <a:avLst/>
          </a:prstGeom>
          <a:noFill/>
        </p:spPr>
        <p:txBody>
          <a:bodyPr wrap="square" rtlCol="0">
            <a:spAutoFit/>
          </a:bodyPr>
          <a:p>
            <a:pPr latinLnBrk="0">
              <a:spcAft>
                <a:spcPts val="900"/>
              </a:spcAft>
            </a:pPr>
            <a:r>
              <a:rPr sz="1600">
                <a:latin typeface="楷体" panose="02010609060101010101" charset="-122"/>
                <a:ea typeface="楷体" panose="02010609060101010101" charset="-122"/>
              </a:rPr>
              <a:t>def reverse_linkedlist1(head):</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if head == None or head.next == None: #边界条件</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head</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arr = [] # 空间消耗为n,n为单链表的长度</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while head:</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arr.append(head.val)</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head = head.next</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newhead = ListNode(0)</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tmp = newhead</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for i in arr[::-1]:</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tmp.next = ListNode(i)</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tmp = tmp.next</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newhead.next</a:t>
            </a:r>
            <a:endParaRPr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708088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二、数据结构面试题</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链表反转</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337185" y="1432560"/>
            <a:ext cx="4389120" cy="2553335"/>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方法二：</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开始以单链表的第二个元素为循环变量，用2个变量循环向后操作,并设置1个辅助变量tmp,保存数据;</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时间消耗O(n),空间消耗O(1)</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13" name="文本框 12"/>
          <p:cNvSpPr txBox="1"/>
          <p:nvPr/>
        </p:nvSpPr>
        <p:spPr>
          <a:xfrm>
            <a:off x="5701665" y="1204595"/>
            <a:ext cx="5465445" cy="4677410"/>
          </a:xfrm>
          <a:prstGeom prst="rect">
            <a:avLst/>
          </a:prstGeom>
          <a:noFill/>
        </p:spPr>
        <p:txBody>
          <a:bodyPr wrap="square" rtlCol="0">
            <a:spAutoFit/>
          </a:bodyPr>
          <a:p>
            <a:pPr latinLnBrk="0">
              <a:spcAft>
                <a:spcPts val="900"/>
              </a:spcAft>
            </a:pPr>
            <a:r>
              <a:rPr sz="1600">
                <a:latin typeface="楷体" panose="02010609060101010101" charset="-122"/>
                <a:ea typeface="楷体" panose="02010609060101010101" charset="-122"/>
              </a:rPr>
              <a:t>def reverse_linkedlist</a:t>
            </a:r>
            <a:r>
              <a:rPr lang="en-US" sz="1600">
                <a:latin typeface="楷体" panose="02010609060101010101" charset="-122"/>
                <a:ea typeface="楷体" panose="02010609060101010101" charset="-122"/>
              </a:rPr>
              <a:t>2</a:t>
            </a:r>
            <a:r>
              <a:rPr sz="1600">
                <a:latin typeface="楷体" panose="02010609060101010101" charset="-122"/>
                <a:ea typeface="楷体" panose="02010609060101010101" charset="-122"/>
              </a:rPr>
              <a:t>(head):</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if head == None or head.next == None: #边界条件</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head</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p1 = head #循环变量1</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p2 = head.next #循环变量2</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tmp = None #保存数据的临时变量</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while p2:</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tmp = p2.next</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p2.next = p1</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p1 = p2</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p2 = tmp</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head.next = None</a:t>
            </a:r>
            <a:endParaRPr sz="1600">
              <a:latin typeface="楷体" panose="02010609060101010101" charset="-122"/>
              <a:ea typeface="楷体" panose="02010609060101010101" charset="-122"/>
            </a:endParaRPr>
          </a:p>
          <a:p>
            <a:pPr latinLnBrk="0">
              <a:spcAft>
                <a:spcPts val="900"/>
              </a:spcAft>
            </a:pPr>
            <a:r>
              <a:rPr sz="1600">
                <a:latin typeface="楷体" panose="02010609060101010101" charset="-122"/>
                <a:ea typeface="楷体" panose="02010609060101010101" charset="-122"/>
              </a:rPr>
              <a:t>    return p1</a:t>
            </a:r>
            <a:endParaRPr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2998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二、数据结构面试题</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720215" y="1708785"/>
            <a:ext cx="7092950" cy="583565"/>
          </a:xfrm>
          <a:prstGeom prst="rect">
            <a:avLst/>
          </a:prstGeom>
          <a:noFill/>
        </p:spPr>
        <p:txBody>
          <a:bodyPr wrap="square" rtlCol="0">
            <a:spAutoFit/>
          </a:bodyPr>
          <a:p>
            <a:pPr indent="0">
              <a:buClrTx/>
              <a:buFont typeface="Arial" panose="020B0604020202020204" pitchFamily="34" charset="0"/>
              <a:buNone/>
            </a:pP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面试题</a:t>
            </a:r>
            <a:r>
              <a:rPr lang="en-US" altLang="zh-CN" sz="3200">
                <a:gradFill>
                  <a:gsLst>
                    <a:gs pos="0">
                      <a:srgbClr val="007BD3"/>
                    </a:gs>
                    <a:gs pos="100000">
                      <a:srgbClr val="034373"/>
                    </a:gs>
                  </a:gsLst>
                  <a:lin ang="5400000" scaled="0"/>
                </a:gradFill>
                <a:latin typeface="楷体" panose="02010609060101010101" charset="-122"/>
                <a:ea typeface="楷体" panose="02010609060101010101" charset="-122"/>
              </a:rPr>
              <a:t>2</a:t>
            </a: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：判断两个单向链表是否相交</a:t>
            </a:r>
            <a:endParaRPr lang="zh-CN" altLang="en-US" sz="3200">
              <a:gradFill>
                <a:gsLst>
                  <a:gs pos="0">
                    <a:srgbClr val="007BD3"/>
                  </a:gs>
                  <a:gs pos="100000">
                    <a:srgbClr val="034373"/>
                  </a:gs>
                </a:gsLst>
                <a:lin ang="5400000" scaled="0"/>
              </a:gradFill>
              <a:latin typeface="楷体" panose="02010609060101010101" charset="-122"/>
              <a:ea typeface="楷体" panose="02010609060101010101" charset="-122"/>
            </a:endParaRPr>
          </a:p>
        </p:txBody>
      </p:sp>
      <p:pic>
        <p:nvPicPr>
          <p:cNvPr id="4" name="Picture 3"/>
          <p:cNvPicPr>
            <a:picLocks noChangeAspect="1"/>
          </p:cNvPicPr>
          <p:nvPr/>
        </p:nvPicPr>
        <p:blipFill>
          <a:blip r:embed="rId1"/>
          <a:stretch>
            <a:fillRect/>
          </a:stretch>
        </p:blipFill>
        <p:spPr>
          <a:xfrm>
            <a:off x="3341370" y="2835910"/>
            <a:ext cx="4572000" cy="1955800"/>
          </a:xfrm>
          <a:prstGeom prst="rect">
            <a:avLst/>
          </a:prstGeom>
        </p:spPr>
      </p:pic>
    </p:spTree>
  </p:cSld>
  <p:clrMapOvr>
    <a:masterClrMapping/>
  </p:clrMapOvr>
  <p:transition spd="slow">
    <p:random/>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107632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二、数据结构面试题</a:t>
            </a:r>
            <a:r>
              <a:rPr lang="en-US" altLang="zh-CN" sz="3200" dirty="0">
                <a:solidFill>
                  <a:schemeClr val="bg1"/>
                </a:solidFill>
                <a:latin typeface="楷体" panose="02010609060101010101" charset="-122"/>
                <a:ea typeface="楷体" panose="02010609060101010101" charset="-122"/>
                <a:sym typeface="+mn-ea"/>
              </a:rPr>
              <a:t>-- </a:t>
            </a:r>
            <a:r>
              <a:rPr lang="zh-CN" altLang="en-US" sz="3200" dirty="0">
                <a:solidFill>
                  <a:schemeClr val="bg1"/>
                </a:solidFill>
                <a:latin typeface="楷体" panose="02010609060101010101" charset="-122"/>
                <a:ea typeface="楷体" panose="02010609060101010101" charset="-122"/>
                <a:sym typeface="+mn-ea"/>
              </a:rPr>
              <a:t>链表相交</a:t>
            </a:r>
            <a:endParaRPr lang="zh-CN" altLang="en-US" sz="3200" dirty="0">
              <a:solidFill>
                <a:schemeClr val="bg1"/>
              </a:solidFill>
              <a:latin typeface="楷体" panose="02010609060101010101" charset="-122"/>
              <a:ea typeface="楷体" panose="02010609060101010101" charset="-122"/>
            </a:endParaRPr>
          </a:p>
          <a:p>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337185" y="1432560"/>
            <a:ext cx="4389120" cy="2553335"/>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方法一：</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将两个链表分别转换为两个列表，从列表的尾部开始对比两个列表的节点是否相等，并进行相应操作，时间复杂度O(n)，额外申请空间O(n)</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时间消耗O(n),空间消耗O(n)</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3" name="文本框 12"/>
          <p:cNvSpPr txBox="1"/>
          <p:nvPr/>
        </p:nvSpPr>
        <p:spPr>
          <a:xfrm>
            <a:off x="6043295" y="1673225"/>
            <a:ext cx="5465445" cy="3361055"/>
          </a:xfrm>
          <a:prstGeom prst="rect">
            <a:avLst/>
          </a:prstGeom>
          <a:noFill/>
        </p:spPr>
        <p:txBody>
          <a:bodyPr wrap="square" rtlCol="0">
            <a:spAutoFit/>
          </a:bodyPr>
          <a:p>
            <a:pPr latinLnBrk="0">
              <a:spcAft>
                <a:spcPts val="900"/>
              </a:spcAft>
            </a:pPr>
            <a:r>
              <a:rPr lang="zh-CN" sz="1600">
                <a:latin typeface="楷体" panose="02010609060101010101" charset="-122"/>
                <a:ea typeface="楷体" panose="02010609060101010101" charset="-122"/>
              </a:rPr>
              <a:t>详细步骤：</a:t>
            </a:r>
            <a:endParaRPr lang="zh-CN" sz="1600">
              <a:latin typeface="楷体" panose="02010609060101010101" charset="-122"/>
              <a:ea typeface="楷体" panose="02010609060101010101" charset="-122"/>
            </a:endParaRPr>
          </a:p>
          <a:p>
            <a:pPr latinLnBrk="0">
              <a:spcAft>
                <a:spcPts val="900"/>
              </a:spcAft>
            </a:pPr>
            <a:r>
              <a:rPr lang="en-US" altLang="zh-CN" sz="1600">
                <a:latin typeface="楷体" panose="02010609060101010101" charset="-122"/>
                <a:ea typeface="楷体" panose="02010609060101010101" charset="-122"/>
              </a:rPr>
              <a:t>1. </a:t>
            </a:r>
            <a:r>
              <a:rPr lang="zh-CN" sz="1600">
                <a:latin typeface="楷体" panose="02010609060101010101" charset="-122"/>
                <a:ea typeface="楷体" panose="02010609060101010101" charset="-122"/>
              </a:rPr>
              <a:t>定义遍历函数，用于遍历链表</a:t>
            </a:r>
            <a:endParaRPr lang="zh-CN" sz="1600">
              <a:latin typeface="楷体" panose="02010609060101010101" charset="-122"/>
              <a:ea typeface="楷体" panose="02010609060101010101" charset="-122"/>
            </a:endParaRPr>
          </a:p>
          <a:p>
            <a:pPr latinLnBrk="0">
              <a:spcAft>
                <a:spcPts val="900"/>
              </a:spcAft>
            </a:pPr>
            <a:r>
              <a:rPr lang="en-US" altLang="zh-CN" sz="1600">
                <a:latin typeface="楷体" panose="02010609060101010101" charset="-122"/>
                <a:ea typeface="楷体" panose="02010609060101010101" charset="-122"/>
              </a:rPr>
              <a:t>2. </a:t>
            </a:r>
            <a:r>
              <a:rPr lang="zh-CN" sz="1600">
                <a:latin typeface="楷体" panose="02010609060101010101" charset="-122"/>
                <a:ea typeface="楷体" panose="02010609060101010101" charset="-122"/>
              </a:rPr>
              <a:t>分别遍历两个链表，记录下步数即为链表长度，最后的结点即链表尾结点</a:t>
            </a:r>
            <a:endParaRPr lang="zh-CN" sz="1600">
              <a:latin typeface="楷体" panose="02010609060101010101" charset="-122"/>
              <a:ea typeface="楷体" panose="02010609060101010101" charset="-122"/>
            </a:endParaRPr>
          </a:p>
          <a:p>
            <a:pPr latinLnBrk="0">
              <a:spcAft>
                <a:spcPts val="900"/>
              </a:spcAft>
            </a:pPr>
            <a:r>
              <a:rPr lang="en-US" altLang="zh-CN" sz="1600">
                <a:latin typeface="楷体" panose="02010609060101010101" charset="-122"/>
                <a:ea typeface="楷体" panose="02010609060101010101" charset="-122"/>
              </a:rPr>
              <a:t>3. </a:t>
            </a:r>
            <a:r>
              <a:rPr lang="zh-CN" sz="1600">
                <a:latin typeface="楷体" panose="02010609060101010101" charset="-122"/>
                <a:ea typeface="楷体" panose="02010609060101010101" charset="-122"/>
              </a:rPr>
              <a:t>判断尾结点是否相同，若不同则不相交</a:t>
            </a:r>
            <a:endParaRPr lang="zh-CN" sz="1600">
              <a:latin typeface="楷体" panose="02010609060101010101" charset="-122"/>
              <a:ea typeface="楷体" panose="02010609060101010101" charset="-122"/>
            </a:endParaRPr>
          </a:p>
          <a:p>
            <a:pPr latinLnBrk="0">
              <a:spcAft>
                <a:spcPts val="900"/>
              </a:spcAft>
            </a:pPr>
            <a:r>
              <a:rPr lang="en-US" altLang="zh-CN" sz="1600">
                <a:latin typeface="楷体" panose="02010609060101010101" charset="-122"/>
                <a:ea typeface="楷体" panose="02010609060101010101" charset="-122"/>
              </a:rPr>
              <a:t>4. </a:t>
            </a:r>
            <a:r>
              <a:rPr lang="zh-CN" sz="1600">
                <a:latin typeface="楷体" panose="02010609060101010101" charset="-122"/>
                <a:ea typeface="楷体" panose="02010609060101010101" charset="-122"/>
              </a:rPr>
              <a:t>若相同则根据长度判断，让长链表先前进长度差的步数</a:t>
            </a:r>
            <a:endParaRPr lang="zh-CN" sz="1600">
              <a:latin typeface="楷体" panose="02010609060101010101" charset="-122"/>
              <a:ea typeface="楷体" panose="02010609060101010101" charset="-122"/>
            </a:endParaRPr>
          </a:p>
          <a:p>
            <a:pPr latinLnBrk="0">
              <a:spcAft>
                <a:spcPts val="900"/>
              </a:spcAft>
            </a:pPr>
            <a:r>
              <a:rPr lang="en-US" altLang="zh-CN" sz="1600">
                <a:latin typeface="楷体" panose="02010609060101010101" charset="-122"/>
                <a:ea typeface="楷体" panose="02010609060101010101" charset="-122"/>
              </a:rPr>
              <a:t>5. </a:t>
            </a:r>
            <a:r>
              <a:rPr lang="zh-CN" sz="1600">
                <a:latin typeface="楷体" panose="02010609060101010101" charset="-122"/>
                <a:ea typeface="楷体" panose="02010609060101010101" charset="-122"/>
              </a:rPr>
              <a:t>随后同时前进两个链表，找到第一个相遇点即为相交结点。</a:t>
            </a:r>
            <a:endParaRPr lang="zh-CN" sz="1600">
              <a:latin typeface="楷体" panose="02010609060101010101" charset="-122"/>
              <a:ea typeface="楷体" panose="02010609060101010101" charset="-122"/>
            </a:endParaRPr>
          </a:p>
          <a:p>
            <a:pPr latinLnBrk="0">
              <a:spcAft>
                <a:spcPts val="900"/>
              </a:spcAft>
            </a:pP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代码参见</a:t>
            </a:r>
            <a:r>
              <a:rPr lang="en-US" altLang="zh-CN" sz="1600">
                <a:latin typeface="楷体" panose="02010609060101010101" charset="-122"/>
                <a:ea typeface="楷体" panose="02010609060101010101" charset="-122"/>
              </a:rPr>
              <a:t>oldboy/algo/node_intersect.py</a:t>
            </a:r>
            <a:endParaRPr lang="en-US" altLang="zh-CN"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107632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二、数据结构面试题</a:t>
            </a:r>
            <a:r>
              <a:rPr lang="en-US" altLang="zh-CN" sz="3200" dirty="0">
                <a:solidFill>
                  <a:schemeClr val="bg1"/>
                </a:solidFill>
                <a:latin typeface="楷体" panose="02010609060101010101" charset="-122"/>
                <a:ea typeface="楷体" panose="02010609060101010101" charset="-122"/>
                <a:sym typeface="+mn-ea"/>
              </a:rPr>
              <a:t>-- </a:t>
            </a:r>
            <a:r>
              <a:rPr lang="zh-CN" altLang="en-US" sz="3200" dirty="0">
                <a:solidFill>
                  <a:schemeClr val="bg1"/>
                </a:solidFill>
                <a:latin typeface="楷体" panose="02010609060101010101" charset="-122"/>
                <a:ea typeface="楷体" panose="02010609060101010101" charset="-122"/>
                <a:sym typeface="+mn-ea"/>
              </a:rPr>
              <a:t>链表相交</a:t>
            </a:r>
            <a:endParaRPr lang="zh-CN" altLang="en-US" sz="3200" dirty="0">
              <a:solidFill>
                <a:schemeClr val="bg1"/>
              </a:solidFill>
              <a:latin typeface="楷体" panose="02010609060101010101" charset="-122"/>
              <a:ea typeface="楷体" panose="02010609060101010101" charset="-122"/>
            </a:endParaRPr>
          </a:p>
          <a:p>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421640" y="939800"/>
            <a:ext cx="5314315" cy="2861310"/>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方法二：</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先遍历第一个链表到他的尾部，然后将尾部的next指针指向第二个链表(尾部指针的next本来指向的是null)。这样两个链表就合成了一个链表，判断原来的两个链表是否相交也就转变成了判断新的链表是否有环的问题了</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时间消耗O(n),空间消耗O(</a:t>
            </a:r>
            <a:r>
              <a:rPr lang="en-US" sz="2000">
                <a:gradFill>
                  <a:gsLst>
                    <a:gs pos="0">
                      <a:srgbClr val="007BD3"/>
                    </a:gs>
                    <a:gs pos="100000">
                      <a:srgbClr val="034373"/>
                    </a:gs>
                  </a:gsLst>
                  <a:lin ang="5400000" scaled="0"/>
                </a:gradFill>
                <a:latin typeface="楷体" panose="02010609060101010101" charset="-122"/>
                <a:ea typeface="楷体" panose="02010609060101010101" charset="-122"/>
              </a:rPr>
              <a:t>1</a:t>
            </a:r>
            <a:r>
              <a:rPr sz="2000">
                <a:gradFill>
                  <a:gsLst>
                    <a:gs pos="0">
                      <a:srgbClr val="007BD3"/>
                    </a:gs>
                    <a:gs pos="100000">
                      <a:srgbClr val="034373"/>
                    </a:gs>
                  </a:gsLst>
                  <a:lin ang="5400000" scaled="0"/>
                </a:gradFill>
                <a:latin typeface="楷体" panose="02010609060101010101" charset="-122"/>
                <a:ea typeface="楷体" panose="02010609060101010101" charset="-122"/>
              </a:rPr>
              <a:t>)</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13" name="文本框 12"/>
          <p:cNvSpPr txBox="1"/>
          <p:nvPr/>
        </p:nvSpPr>
        <p:spPr>
          <a:xfrm>
            <a:off x="6370955" y="1294130"/>
            <a:ext cx="5465445" cy="2506980"/>
          </a:xfrm>
          <a:prstGeom prst="rect">
            <a:avLst/>
          </a:prstGeom>
          <a:noFill/>
        </p:spPr>
        <p:txBody>
          <a:bodyPr wrap="square" rtlCol="0">
            <a:spAutoFit/>
          </a:bodyPr>
          <a:p>
            <a:pPr latinLnBrk="0">
              <a:spcAft>
                <a:spcPts val="900"/>
              </a:spcAft>
            </a:pPr>
            <a:r>
              <a:rPr lang="zh-CN" altLang="en-US" sz="1600">
                <a:latin typeface="楷体" panose="02010609060101010101" charset="-122"/>
                <a:ea typeface="楷体" panose="02010609060101010101" charset="-122"/>
              </a:rPr>
              <a:t>详细步骤：</a:t>
            </a:r>
            <a:endParaRPr lang="en-US" altLang="zh-CN" sz="1600">
              <a:latin typeface="楷体" panose="02010609060101010101" charset="-122"/>
              <a:ea typeface="楷体" panose="02010609060101010101" charset="-122"/>
            </a:endParaRPr>
          </a:p>
          <a:p>
            <a:pPr latinLnBrk="0">
              <a:spcAft>
                <a:spcPts val="900"/>
              </a:spcAft>
            </a:pPr>
            <a:r>
              <a:rPr lang="en-US" altLang="zh-CN" sz="1600">
                <a:latin typeface="楷体" panose="02010609060101010101" charset="-122"/>
                <a:ea typeface="楷体" panose="02010609060101010101" charset="-122"/>
              </a:rPr>
              <a:t>1. </a:t>
            </a:r>
            <a:r>
              <a:rPr lang="zh-CN" sz="1600">
                <a:latin typeface="楷体" panose="02010609060101010101" charset="-122"/>
                <a:ea typeface="楷体" panose="02010609060101010101" charset="-122"/>
              </a:rPr>
              <a:t>定义遍历函数，遍历其中一个链表并找到尾结点</a:t>
            </a:r>
            <a:endParaRPr lang="zh-CN" sz="1600">
              <a:latin typeface="楷体" panose="02010609060101010101" charset="-122"/>
              <a:ea typeface="楷体" panose="02010609060101010101" charset="-122"/>
            </a:endParaRPr>
          </a:p>
          <a:p>
            <a:pPr latinLnBrk="0">
              <a:spcAft>
                <a:spcPts val="900"/>
              </a:spcAft>
            </a:pPr>
            <a:r>
              <a:rPr lang="en-US" altLang="zh-CN" sz="1600">
                <a:latin typeface="楷体" panose="02010609060101010101" charset="-122"/>
                <a:ea typeface="楷体" panose="02010609060101010101" charset="-122"/>
              </a:rPr>
              <a:t>2. </a:t>
            </a:r>
            <a:r>
              <a:rPr lang="zh-CN" sz="1600">
                <a:latin typeface="楷体" panose="02010609060101010101" charset="-122"/>
                <a:ea typeface="楷体" panose="02010609060101010101" charset="-122"/>
              </a:rPr>
              <a:t>首尾相接形成一个环</a:t>
            </a:r>
            <a:endParaRPr lang="zh-CN" sz="1600">
              <a:latin typeface="楷体" panose="02010609060101010101" charset="-122"/>
              <a:ea typeface="楷体" panose="02010609060101010101" charset="-122"/>
            </a:endParaRPr>
          </a:p>
          <a:p>
            <a:pPr latinLnBrk="0">
              <a:spcAft>
                <a:spcPts val="900"/>
              </a:spcAft>
            </a:pPr>
            <a:r>
              <a:rPr lang="en-US" altLang="zh-CN" sz="1600">
                <a:latin typeface="楷体" panose="02010609060101010101" charset="-122"/>
                <a:ea typeface="楷体" panose="02010609060101010101" charset="-122"/>
              </a:rPr>
              <a:t>3. </a:t>
            </a:r>
            <a:r>
              <a:rPr lang="zh-CN" sz="1600">
                <a:latin typeface="楷体" panose="02010609060101010101" charset="-122"/>
                <a:ea typeface="楷体" panose="02010609060101010101" charset="-122"/>
              </a:rPr>
              <a:t>判断另一个链表是否有环，并获取结果信息</a:t>
            </a:r>
            <a:endParaRPr lang="zh-CN" sz="1600">
              <a:latin typeface="楷体" panose="02010609060101010101" charset="-122"/>
              <a:ea typeface="楷体" panose="02010609060101010101" charset="-122"/>
            </a:endParaRPr>
          </a:p>
          <a:p>
            <a:pPr latinLnBrk="0">
              <a:spcAft>
                <a:spcPts val="900"/>
              </a:spcAft>
            </a:pPr>
            <a:r>
              <a:rPr lang="en-US" altLang="zh-CN" sz="1600">
                <a:latin typeface="楷体" panose="02010609060101010101" charset="-122"/>
                <a:ea typeface="楷体" panose="02010609060101010101" charset="-122"/>
              </a:rPr>
              <a:t>4. </a:t>
            </a:r>
            <a:r>
              <a:rPr lang="zh-CN" sz="1600">
                <a:latin typeface="楷体" panose="02010609060101010101" charset="-122"/>
                <a:ea typeface="楷体" panose="02010609060101010101" charset="-122"/>
              </a:rPr>
              <a:t>解除前面的链表环，还原链表，并返回结果</a:t>
            </a:r>
            <a:endParaRPr lang="zh-CN" sz="1600">
              <a:latin typeface="楷体" panose="02010609060101010101" charset="-122"/>
              <a:ea typeface="楷体" panose="02010609060101010101" charset="-122"/>
            </a:endParaRPr>
          </a:p>
          <a:p>
            <a:pPr latinLnBrk="0">
              <a:spcAft>
                <a:spcPts val="900"/>
              </a:spcAft>
            </a:pP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代码参见</a:t>
            </a:r>
            <a:r>
              <a:rPr lang="en-US" altLang="zh-CN" sz="1600">
                <a:latin typeface="楷体" panose="02010609060101010101" charset="-122"/>
                <a:ea typeface="楷体" panose="02010609060101010101" charset="-122"/>
              </a:rPr>
              <a:t>oldboy/algo/node_intersect.py</a:t>
            </a:r>
            <a:endParaRPr lang="en-US" altLang="zh-CN" sz="1600">
              <a:latin typeface="楷体" panose="02010609060101010101" charset="-122"/>
              <a:ea typeface="楷体" panose="02010609060101010101" charset="-122"/>
            </a:endParaRPr>
          </a:p>
        </p:txBody>
      </p:sp>
      <p:pic>
        <p:nvPicPr>
          <p:cNvPr id="3" name="Picture 2"/>
          <p:cNvPicPr>
            <a:picLocks noChangeAspect="1"/>
          </p:cNvPicPr>
          <p:nvPr/>
        </p:nvPicPr>
        <p:blipFill>
          <a:blip r:embed="rId1"/>
          <a:stretch>
            <a:fillRect/>
          </a:stretch>
        </p:blipFill>
        <p:spPr>
          <a:xfrm>
            <a:off x="417830" y="3915410"/>
            <a:ext cx="6278880" cy="2727325"/>
          </a:xfrm>
          <a:prstGeom prst="rect">
            <a:avLst/>
          </a:prstGeom>
        </p:spPr>
      </p:pic>
    </p:spTree>
  </p:cSld>
  <p:clrMapOvr>
    <a:masterClrMapping/>
  </p:clrMapOvr>
  <p:transition spd="slow">
    <p:random/>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720850" y="1998980"/>
            <a:ext cx="8019415" cy="706755"/>
          </a:xfrm>
          <a:prstGeom prst="rect">
            <a:avLst/>
          </a:prstGeom>
          <a:noFill/>
        </p:spPr>
        <p:txBody>
          <a:bodyPr wrap="square" rtlCol="0">
            <a:spAutoFit/>
          </a:bodyPr>
          <a:p>
            <a:pPr indent="0">
              <a:buClrTx/>
              <a:buFont typeface="Arial" panose="020B0604020202020204" pitchFamily="34" charset="0"/>
              <a:buNone/>
            </a:pPr>
            <a:r>
              <a:rPr lang="en-US" altLang="zh-CN" sz="2000">
                <a:gradFill>
                  <a:gsLst>
                    <a:gs pos="0">
                      <a:srgbClr val="007BD3"/>
                    </a:gs>
                    <a:gs pos="100000">
                      <a:srgbClr val="034373"/>
                    </a:gs>
                  </a:gsLst>
                  <a:lin ang="5400000" scaled="0"/>
                </a:gradFill>
                <a:latin typeface="楷体" panose="02010609060101010101" charset="-122"/>
                <a:ea typeface="楷体" panose="02010609060101010101" charset="-122"/>
              </a:rPr>
              <a:t>    </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如果 a+b+c=1000，且 a2+b2=c^2（a,b,c 为自然数），如何求出所有a、b、c可能的组合?</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108373"/>
            <a:ext cx="3931920" cy="107632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目录</a:t>
            </a:r>
            <a:endParaRPr lang="zh-CN" altLang="en-US" sz="3200" dirty="0">
              <a:solidFill>
                <a:schemeClr val="bg1"/>
              </a:solidFill>
              <a:latin typeface="楷体" panose="02010609060101010101" charset="-122"/>
              <a:ea typeface="楷体" panose="02010609060101010101" charset="-122"/>
            </a:endParaRPr>
          </a:p>
          <a:p>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552787" y="1416473"/>
            <a:ext cx="5889413" cy="4117340"/>
          </a:xfrm>
          <a:prstGeom prst="rect">
            <a:avLst/>
          </a:prstGeom>
          <a:noFill/>
        </p:spPr>
        <p:txBody>
          <a:bodyPr wrap="square" rtlCol="0">
            <a:spAutoFit/>
          </a:bodyPr>
          <a:p>
            <a:pPr indent="0">
              <a:buClrTx/>
              <a:buFont typeface="Wingdings" panose="05000000000000000000" charset="0"/>
              <a:buNone/>
            </a:pPr>
            <a:endParaRPr lang="zh-CN" altLang="en-US" sz="3735">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Wingdings" panose="05000000000000000000" charset="0"/>
              <a:buNone/>
            </a:pPr>
            <a:r>
              <a:rPr lang="zh-CN" altLang="en-US" sz="3735">
                <a:gradFill>
                  <a:gsLst>
                    <a:gs pos="0">
                      <a:srgbClr val="007BD3"/>
                    </a:gs>
                    <a:gs pos="100000">
                      <a:srgbClr val="034373"/>
                    </a:gs>
                  </a:gsLst>
                  <a:lin ang="5400000" scaled="0"/>
                </a:gradFill>
                <a:latin typeface="楷体" panose="02010609060101010101" charset="-122"/>
                <a:ea typeface="楷体" panose="02010609060101010101" charset="-122"/>
              </a:rPr>
              <a:t>数据结构</a:t>
            </a:r>
            <a:endParaRPr lang="zh-CN" altLang="en-US" sz="3735">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Wingdings" panose="05000000000000000000" charset="0"/>
              <a:buNone/>
            </a:pPr>
            <a:endParaRPr lang="zh-CN" altLang="en-US" sz="3735">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Wingdings" panose="05000000000000000000" charset="0"/>
              <a:buNone/>
            </a:pPr>
            <a:r>
              <a:rPr lang="zh-CN" altLang="en-US" sz="3735">
                <a:gradFill>
                  <a:gsLst>
                    <a:gs pos="0">
                      <a:srgbClr val="007BD3"/>
                    </a:gs>
                    <a:gs pos="100000">
                      <a:srgbClr val="034373"/>
                    </a:gs>
                  </a:gsLst>
                  <a:lin ang="5400000" scaled="0"/>
                </a:gradFill>
                <a:latin typeface="楷体" panose="02010609060101010101" charset="-122"/>
                <a:ea typeface="楷体" panose="02010609060101010101" charset="-122"/>
              </a:rPr>
              <a:t>算法</a:t>
            </a:r>
            <a:endParaRPr lang="zh-CN" altLang="en-US" sz="3735">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Wingdings" panose="05000000000000000000" charset="0"/>
              <a:buNone/>
            </a:pPr>
            <a:endParaRPr lang="zh-CN" altLang="en-US" sz="3735">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Wingdings" panose="05000000000000000000" charset="0"/>
              <a:buNone/>
            </a:pPr>
            <a:r>
              <a:rPr lang="zh-CN" altLang="en-US" sz="3735">
                <a:gradFill>
                  <a:gsLst>
                    <a:gs pos="0">
                      <a:srgbClr val="007BD3"/>
                    </a:gs>
                    <a:gs pos="100000">
                      <a:srgbClr val="034373"/>
                    </a:gs>
                  </a:gsLst>
                  <a:lin ang="5400000" scaled="0"/>
                </a:gradFill>
                <a:latin typeface="楷体" panose="02010609060101010101" charset="-122"/>
                <a:ea typeface="楷体" panose="02010609060101010101" charset="-122"/>
              </a:rPr>
              <a:t>面试相关</a:t>
            </a:r>
            <a:endParaRPr lang="zh-CN" altLang="en-US" sz="3735">
              <a:gradFill>
                <a:gsLst>
                  <a:gs pos="0">
                    <a:srgbClr val="007BD3"/>
                  </a:gs>
                  <a:gs pos="100000">
                    <a:srgbClr val="034373"/>
                  </a:gs>
                </a:gsLst>
                <a:lin ang="5400000" scaled="0"/>
              </a:gradFill>
              <a:latin typeface="楷体" panose="02010609060101010101" charset="-122"/>
              <a:ea typeface="楷体" panose="02010609060101010101" charset="-122"/>
            </a:endParaRPr>
          </a:p>
          <a:p>
            <a:pPr marL="0" indent="0">
              <a:buClrTx/>
              <a:buFont typeface="Wingdings" panose="05000000000000000000" charset="0"/>
              <a:buNone/>
            </a:pPr>
            <a:r>
              <a:rPr lang="zh-CN" altLang="en-US" sz="3735">
                <a:gradFill>
                  <a:gsLst>
                    <a:gs pos="0">
                      <a:srgbClr val="007BD3"/>
                    </a:gs>
                    <a:gs pos="100000">
                      <a:srgbClr val="034373"/>
                    </a:gs>
                  </a:gsLst>
                  <a:lin ang="5400000" scaled="0"/>
                </a:gradFill>
                <a:latin typeface="楷体" panose="02010609060101010101" charset="-122"/>
                <a:ea typeface="楷体" panose="02010609060101010101" charset="-122"/>
              </a:rPr>
              <a:t> </a:t>
            </a:r>
            <a:endParaRPr lang="zh-CN" altLang="en-US" sz="3735">
              <a:gradFill>
                <a:gsLst>
                  <a:gs pos="0">
                    <a:srgbClr val="007BD3"/>
                  </a:gs>
                  <a:gs pos="100000">
                    <a:srgbClr val="034373"/>
                  </a:gs>
                </a:gsLst>
                <a:lin ang="5400000" scaled="0"/>
              </a:gradFill>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685290" y="1383030"/>
            <a:ext cx="8019415" cy="4092575"/>
          </a:xfrm>
          <a:prstGeom prst="rect">
            <a:avLst/>
          </a:prstGeom>
          <a:noFill/>
        </p:spPr>
        <p:txBody>
          <a:bodyPr wrap="square" rtlCol="0">
            <a:spAutoFit/>
          </a:bodyPr>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import time</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start_time = time.time()</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 注意是三重循环</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for a in range(0, 1001):</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    for b in range(0, 1001):</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        for c in range(0, 1001):</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            if a**2 + b**2 == c**2 and a+b+c == 1000:</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                print("a, b, c: %d, %d, %d" % (a, b, c))</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end_time = time.time()</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print("elapsed: %f" % (end_time - start_time))</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print("complete!")</a:t>
            </a:r>
            <a:endParaRPr sz="2000">
              <a:solidFill>
                <a:schemeClr val="tx1"/>
              </a:solidFill>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720850" y="1553210"/>
            <a:ext cx="8019415" cy="3353435"/>
          </a:xfrm>
          <a:prstGeom prst="rect">
            <a:avLst/>
          </a:prstGeom>
          <a:noFill/>
        </p:spPr>
        <p:txBody>
          <a:bodyPr wrap="square" rtlCol="0">
            <a:spAutoFit/>
          </a:bodyPr>
          <a:p>
            <a:pPr marL="342900" indent="-342900">
              <a:buClrTx/>
              <a:buFont typeface="Arial" panose="020B0604020202020204" pitchFamily="34" charset="0"/>
              <a:buChar char="•"/>
            </a:pPr>
            <a:r>
              <a:rPr lang="zh-CN" sz="2800">
                <a:gradFill>
                  <a:gsLst>
                    <a:gs pos="0">
                      <a:srgbClr val="007BD3"/>
                    </a:gs>
                    <a:gs pos="100000">
                      <a:srgbClr val="034373"/>
                    </a:gs>
                  </a:gsLst>
                  <a:lin ang="5400000" scaled="0"/>
                </a:gradFill>
                <a:latin typeface="楷体" panose="02010609060101010101" charset="-122"/>
                <a:ea typeface="楷体" panose="02010609060101010101" charset="-122"/>
              </a:rPr>
              <a:t>算法是独立存在的一种解决问题的方法和思想。</a:t>
            </a: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en-US" altLang="zh-CN" sz="2800">
                <a:gradFill>
                  <a:gsLst>
                    <a:gs pos="0">
                      <a:srgbClr val="007BD3"/>
                    </a:gs>
                    <a:gs pos="100000">
                      <a:srgbClr val="034373"/>
                    </a:gs>
                  </a:gsLst>
                  <a:lin ang="5400000" scaled="0"/>
                </a:gradFill>
                <a:latin typeface="楷体" panose="02010609060101010101" charset="-122"/>
                <a:ea typeface="楷体" panose="02010609060101010101" charset="-122"/>
              </a:rPr>
              <a:t>	</a:t>
            </a:r>
            <a:r>
              <a:rPr lang="zh-CN" sz="2400">
                <a:solidFill>
                  <a:schemeClr val="tx1"/>
                </a:solidFill>
                <a:latin typeface="楷体" panose="02010609060101010101" charset="-122"/>
                <a:ea typeface="楷体" panose="02010609060101010101" charset="-122"/>
              </a:rPr>
              <a:t>求解一个问题步骤的描述</a:t>
            </a:r>
            <a:endParaRPr lang="zh-CN" sz="24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lang="en-US" altLang="zh-CN" sz="2400">
                <a:solidFill>
                  <a:schemeClr val="tx1"/>
                </a:solidFill>
                <a:latin typeface="楷体" panose="02010609060101010101" charset="-122"/>
                <a:ea typeface="楷体" panose="02010609060101010101" charset="-122"/>
              </a:rPr>
              <a:t>	</a:t>
            </a:r>
            <a:r>
              <a:rPr lang="zh-CN" sz="2400">
                <a:solidFill>
                  <a:schemeClr val="tx1"/>
                </a:solidFill>
                <a:latin typeface="楷体" panose="02010609060101010101" charset="-122"/>
                <a:ea typeface="楷体" panose="02010609060101010101" charset="-122"/>
              </a:rPr>
              <a:t>是求解问题的方法</a:t>
            </a:r>
            <a:endParaRPr lang="zh-CN" sz="24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lang="en-US" altLang="zh-CN" sz="2400">
                <a:solidFill>
                  <a:schemeClr val="tx1"/>
                </a:solidFill>
                <a:latin typeface="楷体" panose="02010609060101010101" charset="-122"/>
                <a:ea typeface="楷体" panose="02010609060101010101" charset="-122"/>
              </a:rPr>
              <a:t>	</a:t>
            </a:r>
            <a:r>
              <a:rPr lang="zh-CN" sz="2400">
                <a:solidFill>
                  <a:schemeClr val="tx1"/>
                </a:solidFill>
                <a:latin typeface="楷体" panose="02010609060101010101" charset="-122"/>
                <a:ea typeface="楷体" panose="02010609060101010101" charset="-122"/>
              </a:rPr>
              <a:t>它是指令的有限序列</a:t>
            </a:r>
            <a:endParaRPr lang="zh-CN" sz="24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lang="en-US" altLang="zh-CN" sz="2400">
                <a:solidFill>
                  <a:schemeClr val="tx1"/>
                </a:solidFill>
                <a:latin typeface="楷体" panose="02010609060101010101" charset="-122"/>
                <a:ea typeface="楷体" panose="02010609060101010101" charset="-122"/>
              </a:rPr>
              <a:t>	</a:t>
            </a:r>
            <a:r>
              <a:rPr lang="zh-CN" sz="2400">
                <a:solidFill>
                  <a:schemeClr val="tx1"/>
                </a:solidFill>
                <a:latin typeface="楷体" panose="02010609060101010101" charset="-122"/>
                <a:ea typeface="楷体" panose="02010609060101010101" charset="-122"/>
              </a:rPr>
              <a:t>其中每条指令表示一个或者多个操作</a:t>
            </a:r>
            <a:endParaRPr lang="zh-CN" sz="2400">
              <a:solidFill>
                <a:schemeClr val="tx1"/>
              </a:solidFill>
              <a:latin typeface="楷体" panose="02010609060101010101" charset="-122"/>
              <a:ea typeface="楷体" panose="02010609060101010101" charset="-122"/>
            </a:endParaRPr>
          </a:p>
          <a:p>
            <a:pPr marL="342900" indent="-342900">
              <a:buClrTx/>
              <a:buFont typeface="Arial" panose="020B0604020202020204" pitchFamily="34" charset="0"/>
              <a:buChar char="•"/>
            </a:pP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800">
                <a:gradFill>
                  <a:gsLst>
                    <a:gs pos="0">
                      <a:srgbClr val="007BD3"/>
                    </a:gs>
                    <a:gs pos="100000">
                      <a:srgbClr val="034373"/>
                    </a:gs>
                  </a:gsLst>
                  <a:lin ang="5400000" scaled="0"/>
                </a:gradFill>
                <a:latin typeface="楷体" panose="02010609060101010101" charset="-122"/>
                <a:ea typeface="楷体" panose="02010609060101010101" charset="-122"/>
              </a:rPr>
              <a:t>对于算法而言，实现的语言并不重要，重要的是思想。</a:t>
            </a: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特性</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816735" y="1276985"/>
            <a:ext cx="9617075" cy="3969385"/>
          </a:xfrm>
          <a:prstGeom prst="rect">
            <a:avLst/>
          </a:prstGeom>
          <a:noFill/>
        </p:spPr>
        <p:txBody>
          <a:bodyPr wrap="square" rtlCol="0">
            <a:spAutoFit/>
          </a:bodyPr>
          <a:p>
            <a:pPr marL="342900" indent="-342900">
              <a:buClrTx/>
              <a:buFont typeface="Arial" panose="020B0604020202020204" pitchFamily="34" charset="0"/>
              <a:buChar char="•"/>
            </a:pPr>
            <a:r>
              <a:rPr lang="zh-CN" sz="2800">
                <a:gradFill>
                  <a:gsLst>
                    <a:gs pos="0">
                      <a:srgbClr val="007BD3"/>
                    </a:gs>
                    <a:gs pos="100000">
                      <a:srgbClr val="034373"/>
                    </a:gs>
                  </a:gsLst>
                  <a:lin ang="5400000" scaled="0"/>
                </a:gradFill>
                <a:latin typeface="楷体" panose="02010609060101010101" charset="-122"/>
                <a:ea typeface="楷体" panose="02010609060101010101" charset="-122"/>
              </a:rPr>
              <a:t>确定性：无二义</a:t>
            </a: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800">
                <a:gradFill>
                  <a:gsLst>
                    <a:gs pos="0">
                      <a:srgbClr val="007BD3"/>
                    </a:gs>
                    <a:gs pos="100000">
                      <a:srgbClr val="034373"/>
                    </a:gs>
                  </a:gsLst>
                  <a:lin ang="5400000" scaled="0"/>
                </a:gradFill>
                <a:latin typeface="楷体" panose="02010609060101010101" charset="-122"/>
                <a:ea typeface="楷体" panose="02010609060101010101" charset="-122"/>
              </a:rPr>
              <a:t>有穷性：时间可执行完</a:t>
            </a: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800">
                <a:gradFill>
                  <a:gsLst>
                    <a:gs pos="0">
                      <a:srgbClr val="007BD3"/>
                    </a:gs>
                    <a:gs pos="100000">
                      <a:srgbClr val="034373"/>
                    </a:gs>
                  </a:gsLst>
                  <a:lin ang="5400000" scaled="0"/>
                </a:gradFill>
                <a:latin typeface="楷体" panose="02010609060101010101" charset="-122"/>
                <a:ea typeface="楷体" panose="02010609060101010101" charset="-122"/>
              </a:rPr>
              <a:t>输入项</a:t>
            </a: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800">
                <a:gradFill>
                  <a:gsLst>
                    <a:gs pos="0">
                      <a:srgbClr val="007BD3"/>
                    </a:gs>
                    <a:gs pos="100000">
                      <a:srgbClr val="034373"/>
                    </a:gs>
                  </a:gsLst>
                  <a:lin ang="5400000" scaled="0"/>
                </a:gradFill>
                <a:latin typeface="楷体" panose="02010609060101010101" charset="-122"/>
                <a:ea typeface="楷体" panose="02010609060101010101" charset="-122"/>
              </a:rPr>
              <a:t>输出项</a:t>
            </a: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800">
                <a:gradFill>
                  <a:gsLst>
                    <a:gs pos="0">
                      <a:srgbClr val="007BD3"/>
                    </a:gs>
                    <a:gs pos="100000">
                      <a:srgbClr val="034373"/>
                    </a:gs>
                  </a:gsLst>
                  <a:lin ang="5400000" scaled="0"/>
                </a:gradFill>
                <a:latin typeface="楷体" panose="02010609060101010101" charset="-122"/>
                <a:ea typeface="楷体" panose="02010609060101010101" charset="-122"/>
              </a:rPr>
              <a:t>可行性：算法的每一步都是可行的。</a:t>
            </a:r>
            <a:endParaRPr lang="zh-CN" sz="2800">
              <a:gradFill>
                <a:gsLst>
                  <a:gs pos="0">
                    <a:srgbClr val="007BD3"/>
                  </a:gs>
                  <a:gs pos="100000">
                    <a:srgbClr val="034373"/>
                  </a:gs>
                </a:gsLst>
                <a:lin ang="5400000" scaled="0"/>
              </a:gradFill>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685290" y="1383030"/>
            <a:ext cx="8019415" cy="4399915"/>
          </a:xfrm>
          <a:prstGeom prst="rect">
            <a:avLst/>
          </a:prstGeom>
          <a:noFill/>
        </p:spPr>
        <p:txBody>
          <a:bodyPr wrap="square" rtlCol="0">
            <a:spAutoFit/>
          </a:bodyPr>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import time</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start_time = time.time()</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 注意是两重循环</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for a in range(0, 1001):</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    for b in range(0, 1001-a):</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        c = 1000 - a - b</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        if a**2 + b**2 == c**2:</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            print("a, b, c: %d, %d, %d" % (a, b, c))</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end_time = time.time()</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print("elapsed: %f" % (end_time - start_time))</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sz="2000">
                <a:solidFill>
                  <a:schemeClr val="tx1"/>
                </a:solidFill>
                <a:latin typeface="楷体" panose="02010609060101010101" charset="-122"/>
                <a:ea typeface="楷体" panose="02010609060101010101" charset="-122"/>
              </a:rPr>
              <a:t>print("complete!")</a:t>
            </a:r>
            <a:endParaRPr sz="2000">
              <a:solidFill>
                <a:schemeClr val="tx1"/>
              </a:solidFill>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效率</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172210" y="1805940"/>
            <a:ext cx="10069195" cy="1260475"/>
          </a:xfrm>
          <a:prstGeom prst="rect">
            <a:avLst/>
          </a:prstGeom>
          <a:noFill/>
        </p:spPr>
        <p:txBody>
          <a:bodyPr wrap="square" rtlCol="0">
            <a:spAutoFit/>
          </a:bodyPr>
          <a:p>
            <a:pPr marL="342900" indent="-342900">
              <a:buClrTx/>
              <a:buFont typeface="Arial" panose="020B0604020202020204" pitchFamily="34" charset="0"/>
              <a:buChar char="•"/>
            </a:pPr>
            <a:r>
              <a:rPr lang="zh-CN" sz="24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rPr>
              <a:t>实现算法程序的执行时间可以反映出算法的效率，即算法的优劣；</a:t>
            </a:r>
            <a:endParaRPr lang="zh-CN" sz="24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endParaRPr lang="zh-CN" sz="24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4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rPr>
              <a:t>单纯依靠运行的时间来比较算法的优劣并不一定是客观准确的</a:t>
            </a:r>
            <a:r>
              <a:rPr lang="zh-CN" sz="28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rPr>
              <a:t>！</a:t>
            </a:r>
            <a:endParaRPr lang="zh-CN" sz="28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效率</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196340" y="1517015"/>
            <a:ext cx="10069195" cy="2738120"/>
          </a:xfrm>
          <a:prstGeom prst="rect">
            <a:avLst/>
          </a:prstGeom>
          <a:noFill/>
        </p:spPr>
        <p:txBody>
          <a:bodyPr wrap="square" rtlCol="0">
            <a:spAutoFit/>
          </a:bodyPr>
          <a:p>
            <a:pPr marL="342900" indent="-342900">
              <a:buClrTx/>
              <a:buFont typeface="Arial" panose="020B0604020202020204" pitchFamily="34" charset="0"/>
              <a:buChar char="•"/>
            </a:pPr>
            <a:r>
              <a:rPr lang="zh-CN" sz="24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rPr>
              <a:t>时间复杂度与“大O记法”</a:t>
            </a:r>
            <a:endParaRPr lang="zh-CN" sz="24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altLang="zh-CN" sz="24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rPr>
              <a:t>       </a:t>
            </a:r>
            <a:r>
              <a:rPr lang="en-US" altLang="zh-CN" sz="20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rPr>
              <a:t>对于单调的整数函数f，如果存在一个整数函数g和实常数c&gt;0，使得对于充分大的n总有f(n)&lt;=c*g(n)，就说函数g是f的一个渐近函数（忽略常数），记为f(n)=O(g(n))。</a:t>
            </a:r>
            <a:endParaRPr lang="en-US" altLang="zh-CN" sz="20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en-US" altLang="zh-CN" sz="20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en-US" altLang="zh-CN" sz="2000">
              <a:solidFill>
                <a:schemeClr val="tx1"/>
              </a:solidFill>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en-US" altLang="zh-CN" sz="24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rPr>
              <a:t>时间复杂度</a:t>
            </a:r>
            <a:endParaRPr lang="en-US" altLang="zh-CN" sz="20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altLang="zh-CN" sz="20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rPr>
              <a:t>       假设存在函数g，使得算法A处理规模为n的问题示例所用时间为T(n)=O(g(n))，则称O(g(n))为算法A的渐近时间复杂度，简称时间复杂度，记为T(n)</a:t>
            </a:r>
            <a:endParaRPr lang="en-US" altLang="zh-CN" sz="20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效率</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196340" y="1036955"/>
            <a:ext cx="10069195" cy="2738120"/>
          </a:xfrm>
          <a:prstGeom prst="rect">
            <a:avLst/>
          </a:prstGeom>
          <a:noFill/>
        </p:spPr>
        <p:txBody>
          <a:bodyPr wrap="square" rtlCol="0">
            <a:spAutoFit/>
          </a:bodyPr>
          <a:p>
            <a:pPr marL="342900" indent="-342900">
              <a:buClrTx/>
              <a:buFont typeface="Arial" panose="020B0604020202020204" pitchFamily="34" charset="0"/>
              <a:buChar char="•"/>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时间复杂度与“大O记法”</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alt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       </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对于单调的整数函数f，如果存在一个整数函数g和实常数c&gt;0，使得对于充分大的n总有f(n)&lt;=c*g(n)，就说函数g是f的一个渐近函数（忽略常数），记为f(n)=O(g(n))。</a:t>
            </a:r>
            <a:endPar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en-US" altLang="zh-CN" sz="24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rPr>
              <a:t>时间复杂度</a:t>
            </a:r>
            <a:endParaRPr lang="en-US" altLang="zh-CN" sz="20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altLang="zh-CN" sz="20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rPr>
              <a:t>       假设存在函数g，使得算法A处理规模为n的问题示例所用时间为T(n)=O(g(n))，则称O(g(n))为算法A的渐近时间复杂度，简称时间复杂度，记为T(n)</a:t>
            </a:r>
            <a:endParaRPr lang="en-US" altLang="zh-CN" sz="20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endParaRPr>
          </a:p>
        </p:txBody>
      </p:sp>
      <p:pic>
        <p:nvPicPr>
          <p:cNvPr id="3" name="图片 1"/>
          <p:cNvPicPr>
            <a:picLocks noChangeAspect="1"/>
          </p:cNvPicPr>
          <p:nvPr/>
        </p:nvPicPr>
        <p:blipFill>
          <a:blip r:embed="rId1"/>
          <a:stretch>
            <a:fillRect/>
          </a:stretch>
        </p:blipFill>
        <p:spPr>
          <a:xfrm>
            <a:off x="3446145" y="3775075"/>
            <a:ext cx="3230245" cy="2603500"/>
          </a:xfrm>
          <a:prstGeom prst="rect">
            <a:avLst/>
          </a:prstGeom>
          <a:noFill/>
          <a:ln w="9525">
            <a:noFill/>
          </a:ln>
        </p:spPr>
      </p:pic>
    </p:spTree>
  </p:cSld>
  <p:clrMapOvr>
    <a:masterClrMapping/>
  </p:clrMapOvr>
  <p:transition spd="slow">
    <p:random/>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效率</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136015" y="1433830"/>
            <a:ext cx="10069195" cy="3784600"/>
          </a:xfrm>
          <a:prstGeom prst="rect">
            <a:avLst/>
          </a:prstGeom>
          <a:noFill/>
        </p:spPr>
        <p:txBody>
          <a:bodyPr wrap="square" rtlCol="0">
            <a:spAutoFit/>
          </a:bodyPr>
          <a:p>
            <a:pPr indent="0">
              <a:buClrTx/>
              <a:buFont typeface="Arial" panose="020B0604020202020204" pitchFamily="34" charset="0"/>
              <a:buNone/>
            </a:pPr>
            <a:r>
              <a:rPr lang="en-US" alt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  </a:t>
            </a: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升序排序，用冒泡排序，时间复杂度是多少？用大O记法表示</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None/>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[1,2,3,4,5,6,7]     O(n)</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None/>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[9,8,7,6,5,4,3]     O(n^2)</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分析算法时，存在几种可能的考虑：</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算法完成工作最少需要多少基本操作，即</a:t>
            </a:r>
            <a:r>
              <a:rPr lang="zh-CN" sz="2400">
                <a:solidFill>
                  <a:schemeClr val="accent1"/>
                </a:solidFill>
                <a:effectLst>
                  <a:outerShdw blurRad="38100" dist="19050" dir="2700000" algn="tl" rotWithShape="0">
                    <a:schemeClr val="dk1">
                      <a:alpha val="40000"/>
                    </a:schemeClr>
                  </a:outerShdw>
                </a:effectLst>
                <a:latin typeface="楷体" panose="02010609060101010101" charset="-122"/>
                <a:ea typeface="楷体" panose="02010609060101010101" charset="-122"/>
              </a:rPr>
              <a:t>最优时间复杂度</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算法完成工作最多需要多少基本操作，即</a:t>
            </a:r>
            <a:r>
              <a:rPr lang="zh-CN" sz="2400">
                <a:solidFill>
                  <a:schemeClr val="accent1"/>
                </a:solidFill>
                <a:effectLst>
                  <a:outerShdw blurRad="38100" dist="19050" dir="2700000" algn="tl" rotWithShape="0">
                    <a:schemeClr val="dk1">
                      <a:alpha val="40000"/>
                    </a:schemeClr>
                  </a:outerShdw>
                </a:effectLst>
                <a:latin typeface="楷体" panose="02010609060101010101" charset="-122"/>
                <a:ea typeface="楷体" panose="02010609060101010101" charset="-122"/>
              </a:rPr>
              <a:t>最坏时间复杂度</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算法完成工作平均需要多少基本操作，即</a:t>
            </a:r>
            <a:r>
              <a:rPr lang="zh-CN" sz="2400">
                <a:solidFill>
                  <a:schemeClr val="accent1"/>
                </a:solidFill>
                <a:effectLst>
                  <a:outerShdw blurRad="38100" dist="19050" dir="2700000" algn="tl" rotWithShape="0">
                    <a:schemeClr val="dk1">
                      <a:alpha val="40000"/>
                    </a:schemeClr>
                  </a:outerShdw>
                </a:effectLst>
                <a:latin typeface="楷体" panose="02010609060101010101" charset="-122"/>
                <a:ea typeface="楷体" panose="02010609060101010101" charset="-122"/>
              </a:rPr>
              <a:t>平均时间复杂度</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我们主要关注算法的最坏情况，亦即最坏时间复杂度。</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效率</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136015" y="1433830"/>
            <a:ext cx="10069195" cy="2676525"/>
          </a:xfrm>
          <a:prstGeom prst="rect">
            <a:avLst/>
          </a:prstGeom>
          <a:noFill/>
        </p:spPr>
        <p:txBody>
          <a:bodyPr wrap="square" rtlCol="0">
            <a:spAutoFit/>
          </a:bodyPr>
          <a:p>
            <a:pPr indent="0">
              <a:buClrTx/>
              <a:buFont typeface="Arial" panose="020B0604020202020204" pitchFamily="34" charset="0"/>
              <a:buNone/>
            </a:pPr>
            <a:r>
              <a:rPr lang="en-US" alt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  </a:t>
            </a: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复杂度如何计算：</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基本操作，即只有常数项，认为就是O(1)</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顺序结构，时间复杂度按加法进行计算</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循环结构，时间复杂度按乘法进行计算</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分支结构，时间复杂度取最大值</a:t>
            </a: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pic>
        <p:nvPicPr>
          <p:cNvPr id="3" name="图片 1"/>
          <p:cNvPicPr>
            <a:picLocks noChangeAspect="1"/>
          </p:cNvPicPr>
          <p:nvPr/>
        </p:nvPicPr>
        <p:blipFill>
          <a:blip r:embed="rId1"/>
          <a:stretch>
            <a:fillRect/>
          </a:stretch>
        </p:blipFill>
        <p:spPr>
          <a:xfrm>
            <a:off x="1706880" y="4465320"/>
            <a:ext cx="4539615" cy="787400"/>
          </a:xfrm>
          <a:prstGeom prst="rect">
            <a:avLst/>
          </a:prstGeom>
          <a:noFill/>
          <a:ln w="9525">
            <a:noFill/>
          </a:ln>
        </p:spPr>
      </p:pic>
    </p:spTree>
  </p:cSld>
  <p:clrMapOvr>
    <a:masterClrMapping/>
  </p:clrMapOvr>
  <p:transition spd="slow">
    <p:random/>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效率</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136015" y="1433830"/>
            <a:ext cx="10069195" cy="829945"/>
          </a:xfrm>
          <a:prstGeom prst="rect">
            <a:avLst/>
          </a:prstGeom>
          <a:noFill/>
        </p:spPr>
        <p:txBody>
          <a:bodyPr wrap="square" rtlCol="0">
            <a:spAutoFit/>
          </a:bodyPr>
          <a:p>
            <a:pPr indent="0">
              <a:buClrTx/>
              <a:buFont typeface="Arial" panose="020B0604020202020204" pitchFamily="34" charset="0"/>
              <a:buNone/>
            </a:pPr>
            <a:r>
              <a:rPr lang="zh-CN" altLang="en-US" sz="2400">
                <a:effectLst>
                  <a:outerShdw blurRad="38100" dist="19050" dir="2700000" algn="tl" rotWithShape="0">
                    <a:schemeClr val="dk1">
                      <a:alpha val="40000"/>
                    </a:schemeClr>
                  </a:outerShdw>
                </a:effectLst>
                <a:latin typeface="楷体" panose="02010609060101010101" charset="-122"/>
                <a:ea typeface="楷体" panose="02010609060101010101" charset="-122"/>
              </a:rPr>
              <a:t>常见的时间复杂度算法</a:t>
            </a:r>
            <a:r>
              <a:rPr lang="en-US" alt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a:t>
            </a:r>
            <a:endParaRPr lang="en-US" alt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pic>
        <p:nvPicPr>
          <p:cNvPr id="4" name="Picture 3"/>
          <p:cNvPicPr>
            <a:picLocks noChangeAspect="1"/>
          </p:cNvPicPr>
          <p:nvPr/>
        </p:nvPicPr>
        <p:blipFill>
          <a:blip r:embed="rId1"/>
          <a:stretch>
            <a:fillRect/>
          </a:stretch>
        </p:blipFill>
        <p:spPr>
          <a:xfrm>
            <a:off x="1316990" y="2390775"/>
            <a:ext cx="8772525" cy="3050540"/>
          </a:xfrm>
          <a:prstGeom prst="rect">
            <a:avLst/>
          </a:prstGeom>
        </p:spPr>
      </p:pic>
    </p:spTree>
  </p:cSld>
  <p:clrMapOvr>
    <a:masterClrMapping/>
  </p:clrMapOvr>
  <p:transition spd="slow">
    <p:random/>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1156758" y="1498600"/>
            <a:ext cx="9878060" cy="2884170"/>
          </a:xfrm>
          <a:prstGeom prst="rect">
            <a:avLst/>
          </a:prstGeom>
          <a:noFill/>
        </p:spPr>
        <p:txBody>
          <a:bodyPr wrap="square" rtlCol="0">
            <a:spAutoFit/>
          </a:bodyPr>
          <a:p>
            <a:pPr latinLnBrk="0">
              <a:spcAft>
                <a:spcPts val="900"/>
              </a:spcAft>
            </a:pPr>
            <a:r>
              <a:rPr lang="zh-CN" altLang="en-US" sz="2400">
                <a:latin typeface="楷体" panose="02010609060101010101" charset="-122"/>
                <a:ea typeface="楷体" panose="02010609060101010101" charset="-122"/>
              </a:rPr>
              <a:t>运行的程序  </a:t>
            </a:r>
            <a:r>
              <a:rPr lang="en-US" altLang="zh-CN" sz="2400">
                <a:latin typeface="楷体" panose="02010609060101010101" charset="-122"/>
                <a:ea typeface="楷体" panose="02010609060101010101" charset="-122"/>
              </a:rPr>
              <a:t>---  </a:t>
            </a:r>
            <a:r>
              <a:rPr lang="zh-CN" altLang="en-US" sz="2400">
                <a:latin typeface="楷体" panose="02010609060101010101" charset="-122"/>
                <a:ea typeface="楷体" panose="02010609060101010101" charset="-122"/>
              </a:rPr>
              <a:t>战场</a:t>
            </a:r>
            <a:endParaRPr lang="zh-CN" altLang="en-US" sz="2400">
              <a:latin typeface="楷体" panose="02010609060101010101" charset="-122"/>
              <a:ea typeface="楷体" panose="02010609060101010101" charset="-122"/>
            </a:endParaRPr>
          </a:p>
          <a:p>
            <a:pPr latinLnBrk="0">
              <a:spcAft>
                <a:spcPts val="900"/>
              </a:spcAft>
            </a:pPr>
            <a:r>
              <a:rPr lang="zh-CN" altLang="en-US" sz="2400">
                <a:latin typeface="楷体" panose="02010609060101010101" charset="-122"/>
                <a:ea typeface="楷体" panose="02010609060101010101" charset="-122"/>
              </a:rPr>
              <a:t>码农  </a:t>
            </a:r>
            <a:r>
              <a:rPr lang="en-US" altLang="zh-CN" sz="2400">
                <a:latin typeface="楷体" panose="02010609060101010101" charset="-122"/>
                <a:ea typeface="楷体" panose="02010609060101010101" charset="-122"/>
              </a:rPr>
              <a:t>---  </a:t>
            </a:r>
            <a:r>
              <a:rPr lang="zh-CN" altLang="en-US" sz="2400">
                <a:latin typeface="楷体" panose="02010609060101010101" charset="-122"/>
                <a:ea typeface="楷体" panose="02010609060101010101" charset="-122"/>
              </a:rPr>
              <a:t>将军</a:t>
            </a:r>
            <a:endParaRPr lang="zh-CN" altLang="en-US" sz="2400">
              <a:latin typeface="楷体" panose="02010609060101010101" charset="-122"/>
              <a:ea typeface="楷体" panose="02010609060101010101" charset="-122"/>
            </a:endParaRPr>
          </a:p>
          <a:p>
            <a:pPr latinLnBrk="0">
              <a:spcAft>
                <a:spcPts val="900"/>
              </a:spcAft>
            </a:pPr>
            <a:r>
              <a:rPr lang="zh-CN" altLang="en-US" sz="2400">
                <a:latin typeface="楷体" panose="02010609060101010101" charset="-122"/>
                <a:ea typeface="楷体" panose="02010609060101010101" charset="-122"/>
              </a:rPr>
              <a:t>代码  </a:t>
            </a:r>
            <a:r>
              <a:rPr lang="en-US" altLang="zh-CN" sz="2400">
                <a:latin typeface="楷体" panose="02010609060101010101" charset="-122"/>
                <a:ea typeface="楷体" panose="02010609060101010101" charset="-122"/>
              </a:rPr>
              <a:t>---  </a:t>
            </a:r>
            <a:r>
              <a:rPr lang="zh-CN" altLang="en-US" sz="2400">
                <a:latin typeface="楷体" panose="02010609060101010101" charset="-122"/>
                <a:ea typeface="楷体" panose="02010609060101010101" charset="-122"/>
              </a:rPr>
              <a:t>士兵和武器</a:t>
            </a:r>
            <a:endParaRPr lang="zh-CN" altLang="en-US" sz="2400">
              <a:latin typeface="楷体" panose="02010609060101010101" charset="-122"/>
              <a:ea typeface="楷体" panose="02010609060101010101" charset="-122"/>
            </a:endParaRPr>
          </a:p>
          <a:p>
            <a:pPr latinLnBrk="0">
              <a:spcAft>
                <a:spcPts val="900"/>
              </a:spcAft>
            </a:pPr>
            <a:endParaRPr lang="zh-CN" altLang="en-US" sz="2400">
              <a:latin typeface="楷体" panose="02010609060101010101" charset="-122"/>
              <a:ea typeface="楷体" panose="02010609060101010101" charset="-122"/>
            </a:endParaRPr>
          </a:p>
          <a:p>
            <a:pPr latinLnBrk="0">
              <a:spcAft>
                <a:spcPts val="900"/>
              </a:spcAft>
            </a:pPr>
            <a:r>
              <a:rPr lang="zh-CN" altLang="en-US" sz="2400">
                <a:latin typeface="楷体" panose="02010609060101010101" charset="-122"/>
                <a:ea typeface="楷体" panose="02010609060101010101" charset="-122"/>
              </a:rPr>
              <a:t>算法和数据结构 </a:t>
            </a:r>
            <a:r>
              <a:rPr lang="en-US" altLang="zh-CN" sz="2400">
                <a:latin typeface="楷体" panose="02010609060101010101" charset="-122"/>
                <a:ea typeface="楷体" panose="02010609060101010101" charset="-122"/>
              </a:rPr>
              <a:t>-----  </a:t>
            </a:r>
            <a:r>
              <a:rPr lang="zh-CN" altLang="en-US" sz="2400">
                <a:latin typeface="楷体" panose="02010609060101010101" charset="-122"/>
                <a:ea typeface="楷体" panose="02010609060101010101" charset="-122"/>
              </a:rPr>
              <a:t>兵法！（绝世高手的必备基本功）</a:t>
            </a:r>
            <a:endParaRPr lang="zh-CN" altLang="en-US" sz="2400">
              <a:latin typeface="楷体" panose="02010609060101010101" charset="-122"/>
              <a:ea typeface="楷体" panose="02010609060101010101" charset="-122"/>
            </a:endParaRPr>
          </a:p>
          <a:p>
            <a:pPr latinLnBrk="0">
              <a:spcAft>
                <a:spcPts val="900"/>
              </a:spcAft>
            </a:pPr>
            <a:endParaRPr lang="zh-CN" altLang="en-US" sz="24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效率</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642620" y="892175"/>
            <a:ext cx="11559540" cy="1137285"/>
          </a:xfrm>
          <a:prstGeom prst="rect">
            <a:avLst/>
          </a:prstGeom>
          <a:noFill/>
        </p:spPr>
        <p:txBody>
          <a:bodyPr wrap="square" rtlCol="0">
            <a:spAutoFit/>
          </a:bodyPr>
          <a:p>
            <a:pPr indent="0">
              <a:buClrTx/>
              <a:buFont typeface="Arial" panose="020B0604020202020204" pitchFamily="34" charset="0"/>
              <a:buNone/>
            </a:pPr>
            <a:r>
              <a:rPr lang="zh-CN" altLang="en-US" sz="2400">
                <a:effectLst>
                  <a:outerShdw blurRad="38100" dist="19050" dir="2700000" algn="tl" rotWithShape="0">
                    <a:schemeClr val="dk1">
                      <a:alpha val="40000"/>
                    </a:schemeClr>
                  </a:outerShdw>
                </a:effectLst>
                <a:latin typeface="楷体" panose="02010609060101010101" charset="-122"/>
                <a:ea typeface="楷体" panose="02010609060101010101" charset="-122"/>
              </a:rPr>
              <a:t>常见的时间复杂度算法</a:t>
            </a:r>
            <a:r>
              <a:rPr lang="en-US" altLang="zh-CN" sz="2400">
                <a:effectLst>
                  <a:outerShdw blurRad="38100" dist="19050" dir="2700000" algn="tl" rotWithShape="0">
                    <a:schemeClr val="dk1">
                      <a:alpha val="40000"/>
                    </a:schemeClr>
                  </a:outerShdw>
                </a:effectLst>
                <a:latin typeface="楷体" panose="02010609060101010101" charset="-122"/>
                <a:ea typeface="楷体" panose="02010609060101010101" charset="-122"/>
              </a:rPr>
              <a:t>:</a:t>
            </a:r>
            <a:endParaRPr lang="en-US" alt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所消耗的时间从小到大：O(1) &lt; O(logn) &lt; O(n) &lt; O(nlogn) &lt; O(n²) &lt; O(n³) &lt; O(2^n) &lt; O(n!) &lt; O(n^n)</a:t>
            </a:r>
            <a:endParaRPr lang="en-US" alt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pic>
        <p:nvPicPr>
          <p:cNvPr id="3" name="Picture 2"/>
          <p:cNvPicPr>
            <a:picLocks noChangeAspect="1"/>
          </p:cNvPicPr>
          <p:nvPr/>
        </p:nvPicPr>
        <p:blipFill>
          <a:blip r:embed="rId1"/>
          <a:stretch>
            <a:fillRect/>
          </a:stretch>
        </p:blipFill>
        <p:spPr>
          <a:xfrm>
            <a:off x="2154555" y="1845310"/>
            <a:ext cx="6414135" cy="4826000"/>
          </a:xfrm>
          <a:prstGeom prst="rect">
            <a:avLst/>
          </a:prstGeom>
        </p:spPr>
      </p:pic>
    </p:spTree>
  </p:cSld>
  <p:clrMapOvr>
    <a:masterClrMapping/>
  </p:clrMapOvr>
  <p:transition spd="slow">
    <p:random/>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效率</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655320" y="1678940"/>
            <a:ext cx="11559540" cy="2614930"/>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练习：说出下列算法表达式的时间复杂度</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O(2n + 1)   </a:t>
            </a:r>
            <a:endPar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O(n²+ n + 1)</a:t>
            </a:r>
            <a:endPar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O(3n³+1)</a:t>
            </a:r>
            <a:endParaRPr lang="en-US" alt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sz="24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655320" y="1666875"/>
            <a:ext cx="11559540" cy="3169285"/>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排序算法稳定性：</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如果一个排序算法是稳定的，当有两个相等键值的纪录R和S，且在原本的列表中R出现在S之前，在排序过的列表中R也将会是在S之前。</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marL="342900" indent="-342900">
              <a:buClrTx/>
              <a:buFont typeface="Arial" panose="020B0604020202020204" pitchFamily="34" charset="0"/>
              <a:buChar char="•"/>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不稳定排序算法可能会在相等的键值中改变纪录的相对次序</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如： 1   8</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第一个</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    3    8</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第二个</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    5   6   7    2</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升序排列结果</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1</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   </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1   2  3  5  6  7  8</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第二个</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  8(</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第一个</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    </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不稳定</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升序排列结果</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2</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   </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1   2  3  5  6  7  8(</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第一个</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  8(</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第二个</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    </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sym typeface="+mn-ea"/>
              </a:rPr>
              <a:t>稳定</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冒泡排序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315595" y="1378585"/>
            <a:ext cx="7163435" cy="3415030"/>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冒泡排序算法的工作原理如下：</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altLang="zh-CN" sz="1600">
                <a:effectLst>
                  <a:outerShdw blurRad="38100" dist="19050" dir="2700000" algn="tl" rotWithShape="0">
                    <a:schemeClr val="dk1">
                      <a:alpha val="40000"/>
                    </a:schemeClr>
                  </a:outerShdw>
                </a:effectLst>
                <a:latin typeface="Apple LiSung" charset="-120"/>
                <a:ea typeface="Apple LiSung" charset="-120"/>
              </a:rPr>
              <a:t>1.  </a:t>
            </a:r>
            <a:r>
              <a:rPr lang="zh-CN" altLang="en-US" sz="1600">
                <a:effectLst>
                  <a:outerShdw blurRad="38100" dist="19050" dir="2700000" algn="tl" rotWithShape="0">
                    <a:schemeClr val="dk1">
                      <a:alpha val="40000"/>
                    </a:schemeClr>
                  </a:outerShdw>
                </a:effectLst>
                <a:latin typeface="Apple LiSung" charset="-120"/>
                <a:ea typeface="Apple LiSung" charset="-120"/>
              </a:rPr>
              <a:t>比较相邻的元素。如果第一个比第二个大（升序），就交换他们两个。</a:t>
            </a:r>
            <a:endParaRPr lang="zh-CN" altLang="en-US"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lang="zh-CN" altLang="en-US"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sz="1600">
                <a:effectLst>
                  <a:outerShdw blurRad="38100" dist="19050" dir="2700000" algn="tl" rotWithShape="0">
                    <a:schemeClr val="dk1">
                      <a:alpha val="40000"/>
                    </a:schemeClr>
                  </a:outerShdw>
                </a:effectLst>
                <a:latin typeface="Apple LiSung" charset="-120"/>
                <a:ea typeface="Apple LiSung" charset="-120"/>
              </a:rPr>
              <a:t>2.  </a:t>
            </a:r>
            <a:r>
              <a:rPr lang="zh-CN" altLang="en-US" sz="1600">
                <a:effectLst>
                  <a:outerShdw blurRad="38100" dist="19050" dir="2700000" algn="tl" rotWithShape="0">
                    <a:schemeClr val="dk1">
                      <a:alpha val="40000"/>
                    </a:schemeClr>
                  </a:outerShdw>
                </a:effectLst>
                <a:latin typeface="Apple LiSung" charset="-120"/>
                <a:ea typeface="Apple LiSung" charset="-120"/>
              </a:rPr>
              <a:t>对每一对相邻元素作同样的工作，从开始第一对到结尾的最后一对。这步做完后，最后的元素会是最大的数。</a:t>
            </a:r>
            <a:endParaRPr lang="zh-CN" altLang="en-US"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lang="zh-CN" altLang="en-US"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sz="1600">
                <a:effectLst>
                  <a:outerShdw blurRad="38100" dist="19050" dir="2700000" algn="tl" rotWithShape="0">
                    <a:schemeClr val="dk1">
                      <a:alpha val="40000"/>
                    </a:schemeClr>
                  </a:outerShdw>
                </a:effectLst>
                <a:latin typeface="Apple LiSung" charset="-120"/>
                <a:ea typeface="Apple LiSung" charset="-120"/>
              </a:rPr>
              <a:t>3.  </a:t>
            </a:r>
            <a:r>
              <a:rPr lang="zh-CN" altLang="en-US" sz="1600">
                <a:effectLst>
                  <a:outerShdw blurRad="38100" dist="19050" dir="2700000" algn="tl" rotWithShape="0">
                    <a:schemeClr val="dk1">
                      <a:alpha val="40000"/>
                    </a:schemeClr>
                  </a:outerShdw>
                </a:effectLst>
                <a:latin typeface="Apple LiSung" charset="-120"/>
                <a:ea typeface="Apple LiSung" charset="-120"/>
              </a:rPr>
              <a:t>除了最后一个，所有的元素重复以上的步骤。</a:t>
            </a:r>
            <a:endParaRPr lang="zh-CN" altLang="en-US"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lang="zh-CN" altLang="en-US"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sz="1600">
                <a:effectLst>
                  <a:outerShdw blurRad="38100" dist="19050" dir="2700000" algn="tl" rotWithShape="0">
                    <a:schemeClr val="dk1">
                      <a:alpha val="40000"/>
                    </a:schemeClr>
                  </a:outerShdw>
                </a:effectLst>
                <a:latin typeface="Apple LiSung" charset="-120"/>
                <a:ea typeface="Apple LiSung" charset="-120"/>
              </a:rPr>
              <a:t>4.  </a:t>
            </a:r>
            <a:r>
              <a:rPr lang="zh-CN" altLang="en-US" sz="1600">
                <a:effectLst>
                  <a:outerShdw blurRad="38100" dist="19050" dir="2700000" algn="tl" rotWithShape="0">
                    <a:schemeClr val="dk1">
                      <a:alpha val="40000"/>
                    </a:schemeClr>
                  </a:outerShdw>
                </a:effectLst>
                <a:latin typeface="Apple LiSung" charset="-120"/>
                <a:ea typeface="Apple LiSung" charset="-120"/>
              </a:rPr>
              <a:t>持续每次对越来越少的元素重复上面的步骤，直到没有任何一对数字需要比较。</a:t>
            </a:r>
            <a:endParaRPr lang="zh-CN" altLang="en-US"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lang="zh-CN" altLang="en-US"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sz="1600">
                <a:effectLst>
                  <a:outerShdw blurRad="38100" dist="19050" dir="2700000" algn="tl" rotWithShape="0">
                    <a:schemeClr val="dk1">
                      <a:alpha val="40000"/>
                    </a:schemeClr>
                  </a:outerShdw>
                </a:effectLst>
                <a:latin typeface="Apple LiSung" charset="-120"/>
                <a:ea typeface="Apple LiSung" charset="-120"/>
              </a:rPr>
              <a:t>1 2 3 4 5 6 </a:t>
            </a:r>
            <a:endParaRPr lang="en-US" altLang="zh-CN" sz="1600">
              <a:effectLst>
                <a:outerShdw blurRad="38100" dist="19050" dir="2700000" algn="tl" rotWithShape="0">
                  <a:schemeClr val="dk1">
                    <a:alpha val="40000"/>
                  </a:schemeClr>
                </a:outerShdw>
              </a:effectLst>
              <a:latin typeface="Apple LiSung" charset="-120"/>
              <a:ea typeface="Apple LiSung" charset="-120"/>
            </a:endParaRPr>
          </a:p>
        </p:txBody>
      </p:sp>
      <p:pic>
        <p:nvPicPr>
          <p:cNvPr id="3" name="图片 1"/>
          <p:cNvPicPr>
            <a:picLocks noChangeAspect="1"/>
          </p:cNvPicPr>
          <p:nvPr/>
        </p:nvPicPr>
        <p:blipFill>
          <a:blip r:embed="rId1"/>
          <a:stretch>
            <a:fillRect/>
          </a:stretch>
        </p:blipFill>
        <p:spPr>
          <a:xfrm>
            <a:off x="7221220" y="871220"/>
            <a:ext cx="4735830" cy="4370070"/>
          </a:xfrm>
          <a:prstGeom prst="rect">
            <a:avLst/>
          </a:prstGeom>
          <a:noFill/>
          <a:ln w="9525">
            <a:noFill/>
          </a:ln>
        </p:spPr>
      </p:pic>
    </p:spTree>
  </p:cSld>
  <p:clrMapOvr>
    <a:masterClrMapping/>
  </p:clrMapOvr>
  <p:transition spd="slow">
    <p:random/>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冒泡排序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655320" y="1666875"/>
            <a:ext cx="11559540" cy="1938020"/>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最优时间复杂度：O(n)</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最坏时间复杂度：O(n²)</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稳定性：稳定</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    优点：稳定，简单</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缺点：效率不很高，运行时间较长</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sp>
        <p:nvSpPr>
          <p:cNvPr id="4" name="Text Box 3"/>
          <p:cNvSpPr txBox="1"/>
          <p:nvPr/>
        </p:nvSpPr>
        <p:spPr>
          <a:xfrm>
            <a:off x="5793740" y="1167130"/>
            <a:ext cx="6069330" cy="4523105"/>
          </a:xfrm>
          <a:prstGeom prst="rect">
            <a:avLst/>
          </a:prstGeom>
          <a:noFill/>
        </p:spPr>
        <p:txBody>
          <a:bodyPr wrap="square" rtlCol="0" anchor="t">
            <a:spAutoFit/>
          </a:bodyPr>
          <a:p>
            <a:pPr algn="l"/>
            <a:r>
              <a:rPr lang="en-US"/>
              <a:t>def bubble_sort(alist):</a:t>
            </a:r>
            <a:endParaRPr lang="en-US"/>
          </a:p>
          <a:p>
            <a:pPr algn="l"/>
            <a:r>
              <a:rPr lang="en-US"/>
              <a:t>    # 外层循环控制比较几轮</a:t>
            </a:r>
            <a:endParaRPr lang="en-US"/>
          </a:p>
          <a:p>
            <a:pPr algn="l"/>
            <a:r>
              <a:rPr lang="en-US"/>
              <a:t>    n = len(alist)</a:t>
            </a:r>
            <a:endParaRPr lang="en-US"/>
          </a:p>
          <a:p>
            <a:pPr algn="l"/>
            <a:r>
              <a:rPr lang="en-US"/>
              <a:t>    for j in range(n - 1):</a:t>
            </a:r>
            <a:endParaRPr lang="en-US"/>
          </a:p>
          <a:p>
            <a:pPr algn="l"/>
            <a:r>
              <a:rPr lang="en-US"/>
              <a:t>        # 内存循环控制交换</a:t>
            </a:r>
            <a:endParaRPr lang="en-US"/>
          </a:p>
          <a:p>
            <a:pPr algn="l"/>
            <a:r>
              <a:rPr lang="en-US"/>
              <a:t>        # -j是不再换已经排好的</a:t>
            </a:r>
            <a:endParaRPr lang="en-US"/>
          </a:p>
          <a:p>
            <a:pPr algn="l"/>
            <a:r>
              <a:rPr lang="en-US"/>
              <a:t>        for i in range(n - 1 - j):</a:t>
            </a:r>
            <a:endParaRPr lang="en-US"/>
          </a:p>
          <a:p>
            <a:pPr algn="l"/>
            <a:r>
              <a:rPr lang="en-US"/>
              <a:t>            # 若前一个比后一个大，则换</a:t>
            </a:r>
            <a:endParaRPr lang="en-US"/>
          </a:p>
          <a:p>
            <a:pPr algn="l"/>
            <a:r>
              <a:rPr lang="en-US"/>
              <a:t>            if alist[i] &gt; alist[i + 1]:</a:t>
            </a:r>
            <a:endParaRPr lang="en-US"/>
          </a:p>
          <a:p>
            <a:pPr algn="l"/>
            <a:r>
              <a:rPr lang="en-US"/>
              <a:t>                alist[i], alist[i + 1] = alist[i + 1], alist[i]</a:t>
            </a:r>
            <a:endParaRPr lang="en-US"/>
          </a:p>
          <a:p>
            <a:pPr algn="l"/>
            <a:endParaRPr lang="en-US"/>
          </a:p>
          <a:p>
            <a:pPr algn="l"/>
            <a:r>
              <a:rPr lang="en-US"/>
              <a:t>if __name__ == '__main__':</a:t>
            </a:r>
            <a:endParaRPr lang="en-US"/>
          </a:p>
          <a:p>
            <a:pPr algn="l"/>
            <a:r>
              <a:rPr lang="en-US"/>
              <a:t>    li = [33, 11, 26, 78, 3, 9, 40]</a:t>
            </a:r>
            <a:endParaRPr lang="en-US"/>
          </a:p>
          <a:p>
            <a:pPr algn="l"/>
            <a:r>
              <a:rPr lang="en-US"/>
              <a:t>    print(li)</a:t>
            </a:r>
            <a:endParaRPr lang="en-US"/>
          </a:p>
          <a:p>
            <a:pPr algn="l"/>
            <a:r>
              <a:rPr lang="en-US"/>
              <a:t>    bubble_sort(li)</a:t>
            </a:r>
            <a:endParaRPr lang="en-US"/>
          </a:p>
          <a:p>
            <a:pPr algn="l"/>
            <a:r>
              <a:rPr lang="en-US"/>
              <a:t>    print(li)</a:t>
            </a:r>
            <a:endParaRPr lang="en-US"/>
          </a:p>
        </p:txBody>
      </p:sp>
    </p:spTree>
  </p:cSld>
  <p:clrMapOvr>
    <a:masterClrMapping/>
  </p:clrMapOvr>
  <p:transition spd="slow">
    <p:random/>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冒泡排序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85420" y="2075815"/>
            <a:ext cx="4788535" cy="1014730"/>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局部优化后的冒泡排序：</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（原始有序的情况，最优时间复杂度O(n)）</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sp>
        <p:nvSpPr>
          <p:cNvPr id="4" name="Text Box 3"/>
          <p:cNvSpPr txBox="1"/>
          <p:nvPr/>
        </p:nvSpPr>
        <p:spPr>
          <a:xfrm>
            <a:off x="5166995" y="1241425"/>
            <a:ext cx="6069330" cy="4523105"/>
          </a:xfrm>
          <a:prstGeom prst="rect">
            <a:avLst/>
          </a:prstGeom>
          <a:noFill/>
        </p:spPr>
        <p:txBody>
          <a:bodyPr wrap="square" rtlCol="0" anchor="t">
            <a:spAutoFit/>
          </a:bodyPr>
          <a:p>
            <a:pPr algn="l"/>
            <a:r>
              <a:rPr lang="en-US"/>
              <a:t>def bubble_sort(alist):</a:t>
            </a:r>
            <a:endParaRPr lang="en-US"/>
          </a:p>
          <a:p>
            <a:pPr algn="l"/>
            <a:r>
              <a:rPr lang="en-US"/>
              <a:t>    # 外层循环控制比较几轮</a:t>
            </a:r>
            <a:endParaRPr lang="en-US"/>
          </a:p>
          <a:p>
            <a:pPr algn="l"/>
            <a:r>
              <a:rPr lang="en-US"/>
              <a:t>    n = len(alist)</a:t>
            </a:r>
            <a:endParaRPr lang="en-US"/>
          </a:p>
          <a:p>
            <a:pPr algn="l"/>
            <a:r>
              <a:rPr lang="en-US"/>
              <a:t>    for j in range(n - 1):</a:t>
            </a:r>
            <a:endParaRPr lang="en-US"/>
          </a:p>
          <a:p>
            <a:pPr algn="l"/>
            <a:r>
              <a:rPr lang="en-US"/>
              <a:t>        # 定义计数器</a:t>
            </a:r>
            <a:endParaRPr lang="en-US"/>
          </a:p>
          <a:p>
            <a:pPr algn="l"/>
            <a:r>
              <a:rPr lang="en-US"/>
              <a:t>        count = 0</a:t>
            </a:r>
            <a:endParaRPr lang="en-US"/>
          </a:p>
          <a:p>
            <a:pPr algn="l"/>
            <a:r>
              <a:rPr lang="en-US"/>
              <a:t>        # 内存循环控制交换</a:t>
            </a:r>
            <a:endParaRPr lang="en-US"/>
          </a:p>
          <a:p>
            <a:pPr algn="l"/>
            <a:r>
              <a:rPr lang="en-US"/>
              <a:t>        # -j是不再换已经排好的</a:t>
            </a:r>
            <a:endParaRPr lang="en-US"/>
          </a:p>
          <a:p>
            <a:pPr algn="l"/>
            <a:r>
              <a:rPr lang="en-US"/>
              <a:t>        for i in range(n - 1 - j):</a:t>
            </a:r>
            <a:endParaRPr lang="en-US"/>
          </a:p>
          <a:p>
            <a:pPr algn="l"/>
            <a:r>
              <a:rPr lang="en-US"/>
              <a:t>            # 若前一个比后一个大，则换</a:t>
            </a:r>
            <a:endParaRPr lang="en-US"/>
          </a:p>
          <a:p>
            <a:pPr algn="l"/>
            <a:r>
              <a:rPr lang="en-US"/>
              <a:t>            if alist[i] &gt; alist[i + 1]:</a:t>
            </a:r>
            <a:endParaRPr lang="en-US"/>
          </a:p>
          <a:p>
            <a:pPr algn="l"/>
            <a:r>
              <a:rPr lang="en-US"/>
              <a:t>                alist[i], alist[i + 1] = alist[i + 1], alist[i]</a:t>
            </a:r>
            <a:endParaRPr lang="en-US"/>
          </a:p>
          <a:p>
            <a:pPr algn="l"/>
            <a:r>
              <a:rPr lang="en-US"/>
              <a:t>                # 计数器</a:t>
            </a:r>
            <a:endParaRPr lang="en-US"/>
          </a:p>
          <a:p>
            <a:pPr algn="l"/>
            <a:r>
              <a:rPr lang="en-US"/>
              <a:t>                count += 1</a:t>
            </a:r>
            <a:endParaRPr lang="en-US"/>
          </a:p>
          <a:p>
            <a:pPr algn="l"/>
            <a:r>
              <a:rPr lang="en-US"/>
              <a:t>        if count == 0:</a:t>
            </a:r>
            <a:endParaRPr lang="en-US"/>
          </a:p>
          <a:p>
            <a:pPr algn="l"/>
            <a:r>
              <a:rPr lang="en-US"/>
              <a:t>            return</a:t>
            </a:r>
            <a:endParaRPr lang="en-US"/>
          </a:p>
        </p:txBody>
      </p:sp>
    </p:spTree>
  </p:cSld>
  <p:clrMapOvr>
    <a:masterClrMapping/>
  </p:clrMapOvr>
  <p:transition spd="slow">
    <p:random/>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选择排序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315595" y="1378585"/>
            <a:ext cx="7163435" cy="2430145"/>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选择排序算法的工作原理如下：</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1. </a:t>
            </a:r>
            <a:r>
              <a:rPr sz="1600">
                <a:effectLst>
                  <a:outerShdw blurRad="38100" dist="19050" dir="2700000" algn="tl" rotWithShape="0">
                    <a:schemeClr val="dk1">
                      <a:alpha val="40000"/>
                    </a:schemeClr>
                  </a:outerShdw>
                </a:effectLst>
                <a:latin typeface="Apple LiSung" charset="-120"/>
                <a:ea typeface="Apple LiSung" charset="-120"/>
              </a:rPr>
              <a:t>首先在序列中找到最小或最大元素，存放到排序序列的前或后。</a:t>
            </a: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2. </a:t>
            </a:r>
            <a:r>
              <a:rPr sz="1600">
                <a:effectLst>
                  <a:outerShdw blurRad="38100" dist="19050" dir="2700000" algn="tl" rotWithShape="0">
                    <a:schemeClr val="dk1">
                      <a:alpha val="40000"/>
                    </a:schemeClr>
                  </a:outerShdw>
                </a:effectLst>
                <a:latin typeface="Apple LiSung" charset="-120"/>
                <a:ea typeface="Apple LiSung" charset="-120"/>
              </a:rPr>
              <a:t>然后，再从剩余元素中继续寻找最小或最大元素。</a:t>
            </a: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3. </a:t>
            </a:r>
            <a:r>
              <a:rPr sz="1600">
                <a:effectLst>
                  <a:outerShdw blurRad="38100" dist="19050" dir="2700000" algn="tl" rotWithShape="0">
                    <a:schemeClr val="dk1">
                      <a:alpha val="40000"/>
                    </a:schemeClr>
                  </a:outerShdw>
                </a:effectLst>
                <a:latin typeface="Apple LiSung" charset="-120"/>
                <a:ea typeface="Apple LiSung" charset="-120"/>
              </a:rPr>
              <a:t>然后放到已排序序列的末尾。</a:t>
            </a: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4. </a:t>
            </a:r>
            <a:r>
              <a:rPr sz="1600">
                <a:effectLst>
                  <a:outerShdw blurRad="38100" dist="19050" dir="2700000" algn="tl" rotWithShape="0">
                    <a:schemeClr val="dk1">
                      <a:alpha val="40000"/>
                    </a:schemeClr>
                  </a:outerShdw>
                </a:effectLst>
                <a:latin typeface="Apple LiSung" charset="-120"/>
                <a:ea typeface="Apple LiSung" charset="-120"/>
              </a:rPr>
              <a:t>以此类推，直到所有元素均排序完毕。</a:t>
            </a:r>
            <a:endParaRPr sz="1600">
              <a:effectLst>
                <a:outerShdw blurRad="38100" dist="19050" dir="2700000" algn="tl" rotWithShape="0">
                  <a:schemeClr val="dk1">
                    <a:alpha val="40000"/>
                  </a:schemeClr>
                </a:outerShdw>
              </a:effectLst>
              <a:latin typeface="Apple LiSung" charset="-120"/>
              <a:ea typeface="Apple LiSung" charset="-120"/>
            </a:endParaRPr>
          </a:p>
        </p:txBody>
      </p:sp>
      <p:pic>
        <p:nvPicPr>
          <p:cNvPr id="3" name="图片 1"/>
          <p:cNvPicPr>
            <a:picLocks noChangeAspect="1"/>
          </p:cNvPicPr>
          <p:nvPr/>
        </p:nvPicPr>
        <p:blipFill>
          <a:blip r:embed="rId1"/>
          <a:stretch>
            <a:fillRect/>
          </a:stretch>
        </p:blipFill>
        <p:spPr>
          <a:xfrm>
            <a:off x="6983095" y="761365"/>
            <a:ext cx="4836160" cy="6043295"/>
          </a:xfrm>
          <a:prstGeom prst="rect">
            <a:avLst/>
          </a:prstGeom>
          <a:noFill/>
          <a:ln w="9525">
            <a:noFill/>
          </a:ln>
        </p:spPr>
      </p:pic>
    </p:spTree>
  </p:cSld>
  <p:clrMapOvr>
    <a:masterClrMapping/>
  </p:clrMapOvr>
  <p:transition spd="slow">
    <p:random/>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选择排序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655320" y="1666875"/>
            <a:ext cx="11559540" cy="1938020"/>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最优时间复杂度：O(n²)</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最坏时间复杂度：O(n²)</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稳定性：不稳定</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    优点：移动次数少</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缺点：比较次数多</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sp>
        <p:nvSpPr>
          <p:cNvPr id="4" name="Text Box 3"/>
          <p:cNvSpPr txBox="1"/>
          <p:nvPr/>
        </p:nvSpPr>
        <p:spPr>
          <a:xfrm>
            <a:off x="5793740" y="949960"/>
            <a:ext cx="6069330" cy="5631180"/>
          </a:xfrm>
          <a:prstGeom prst="rect">
            <a:avLst/>
          </a:prstGeom>
          <a:noFill/>
        </p:spPr>
        <p:txBody>
          <a:bodyPr wrap="square" rtlCol="0" anchor="t">
            <a:spAutoFit/>
          </a:bodyPr>
          <a:p>
            <a:pPr algn="l"/>
            <a:r>
              <a:rPr lang="en-US"/>
              <a:t>def select_sort(alist):</a:t>
            </a:r>
            <a:endParaRPr lang="en-US"/>
          </a:p>
          <a:p>
            <a:pPr algn="l"/>
            <a:r>
              <a:rPr lang="en-US"/>
              <a:t>    n = len(alist)</a:t>
            </a:r>
            <a:endParaRPr lang="en-US"/>
          </a:p>
          <a:p>
            <a:pPr algn="l"/>
            <a:r>
              <a:rPr lang="en-US"/>
              <a:t>    # 外层控制比较几轮</a:t>
            </a:r>
            <a:endParaRPr lang="en-US"/>
          </a:p>
          <a:p>
            <a:pPr algn="l"/>
            <a:r>
              <a:rPr lang="en-US"/>
              <a:t>    for j in range(n - 1):</a:t>
            </a:r>
            <a:endParaRPr lang="en-US"/>
          </a:p>
          <a:p>
            <a:pPr algn="l"/>
            <a:r>
              <a:rPr lang="en-US"/>
              <a:t>        min_index = j</a:t>
            </a:r>
            <a:endParaRPr lang="en-US"/>
          </a:p>
          <a:p>
            <a:pPr algn="l"/>
            <a:r>
              <a:rPr lang="en-US"/>
              <a:t>        # 内层控制元素比较和更新索引</a:t>
            </a:r>
            <a:endParaRPr lang="en-US"/>
          </a:p>
          <a:p>
            <a:pPr algn="l"/>
            <a:r>
              <a:rPr lang="en-US"/>
              <a:t>        for i in range(j + 1, n):</a:t>
            </a:r>
            <a:endParaRPr lang="en-US"/>
          </a:p>
          <a:p>
            <a:pPr algn="l"/>
            <a:r>
              <a:rPr lang="en-US"/>
              <a:t>            # 进行比较</a:t>
            </a:r>
            <a:endParaRPr lang="en-US"/>
          </a:p>
          <a:p>
            <a:pPr algn="l"/>
            <a:r>
              <a:rPr lang="en-US"/>
              <a:t>            if alist[min_index] &gt; alist[i]:</a:t>
            </a:r>
            <a:endParaRPr lang="en-US"/>
          </a:p>
          <a:p>
            <a:pPr algn="l"/>
            <a:r>
              <a:rPr lang="en-US"/>
              <a:t>                # 更新索引</a:t>
            </a:r>
            <a:endParaRPr lang="en-US"/>
          </a:p>
          <a:p>
            <a:pPr algn="l"/>
            <a:r>
              <a:rPr lang="en-US"/>
              <a:t>                min_index = i</a:t>
            </a:r>
            <a:endParaRPr lang="en-US"/>
          </a:p>
          <a:p>
            <a:pPr algn="l"/>
            <a:r>
              <a:rPr lang="en-US"/>
              <a:t>        # 退出循环后，交换数据</a:t>
            </a:r>
            <a:endParaRPr lang="en-US"/>
          </a:p>
          <a:p>
            <a:pPr algn="l"/>
            <a:r>
              <a:rPr lang="en-US"/>
              <a:t>        alist[j], alist[min_index] = alist[min_index], alist[j]</a:t>
            </a:r>
            <a:endParaRPr lang="en-US"/>
          </a:p>
          <a:p>
            <a:pPr algn="l"/>
            <a:endParaRPr lang="en-US"/>
          </a:p>
          <a:p>
            <a:pPr algn="l"/>
            <a:endParaRPr lang="en-US"/>
          </a:p>
          <a:p>
            <a:pPr algn="l"/>
            <a:r>
              <a:rPr lang="en-US"/>
              <a:t>if __name__ == '__main__':</a:t>
            </a:r>
            <a:endParaRPr lang="en-US"/>
          </a:p>
          <a:p>
            <a:pPr algn="l"/>
            <a:r>
              <a:rPr lang="en-US"/>
              <a:t>    li = [3, 11, 26, 26, 7, 3, 9, 4]</a:t>
            </a:r>
            <a:endParaRPr lang="en-US"/>
          </a:p>
          <a:p>
            <a:pPr algn="l"/>
            <a:r>
              <a:rPr lang="en-US"/>
              <a:t>    print(li)</a:t>
            </a:r>
            <a:endParaRPr lang="en-US"/>
          </a:p>
          <a:p>
            <a:pPr algn="l"/>
            <a:r>
              <a:rPr lang="en-US"/>
              <a:t>    select_sort(li)</a:t>
            </a:r>
            <a:endParaRPr lang="en-US"/>
          </a:p>
          <a:p>
            <a:pPr algn="l"/>
            <a:r>
              <a:rPr lang="en-US"/>
              <a:t>    print(li)</a:t>
            </a:r>
            <a:endParaRPr lang="en-US"/>
          </a:p>
        </p:txBody>
      </p:sp>
    </p:spTree>
  </p:cSld>
  <p:clrMapOvr>
    <a:masterClrMapping/>
  </p:clrMapOvr>
  <p:transition spd="slow">
    <p:random/>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插入排序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315595" y="1378585"/>
            <a:ext cx="3869055" cy="1938020"/>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插入排序的工作原理如下：</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1. </a:t>
            </a:r>
            <a:r>
              <a:rPr sz="1600">
                <a:effectLst>
                  <a:outerShdw blurRad="38100" dist="19050" dir="2700000" algn="tl" rotWithShape="0">
                    <a:schemeClr val="dk1">
                      <a:alpha val="40000"/>
                    </a:schemeClr>
                  </a:outerShdw>
                </a:effectLst>
                <a:latin typeface="Apple LiSung" charset="-120"/>
                <a:ea typeface="Apple LiSung" charset="-120"/>
              </a:rPr>
              <a:t>构建有序序列</a:t>
            </a: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2. </a:t>
            </a:r>
            <a:r>
              <a:rPr sz="1600">
                <a:effectLst>
                  <a:outerShdw blurRad="38100" dist="19050" dir="2700000" algn="tl" rotWithShape="0">
                    <a:schemeClr val="dk1">
                      <a:alpha val="40000"/>
                    </a:schemeClr>
                  </a:outerShdw>
                </a:effectLst>
                <a:latin typeface="Apple LiSung" charset="-120"/>
                <a:ea typeface="Apple LiSung" charset="-120"/>
              </a:rPr>
              <a:t>在已排序序列中扫描未排序数据</a:t>
            </a: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3. </a:t>
            </a:r>
            <a:r>
              <a:rPr sz="1600">
                <a:effectLst>
                  <a:outerShdw blurRad="38100" dist="19050" dir="2700000" algn="tl" rotWithShape="0">
                    <a:schemeClr val="dk1">
                      <a:alpha val="40000"/>
                    </a:schemeClr>
                  </a:outerShdw>
                </a:effectLst>
                <a:latin typeface="Apple LiSung" charset="-120"/>
                <a:ea typeface="Apple LiSung" charset="-120"/>
              </a:rPr>
              <a:t>找到相应位置并插入</a:t>
            </a:r>
            <a:endParaRPr sz="1600">
              <a:effectLst>
                <a:outerShdw blurRad="38100" dist="19050" dir="2700000" algn="tl" rotWithShape="0">
                  <a:schemeClr val="dk1">
                    <a:alpha val="40000"/>
                  </a:schemeClr>
                </a:outerShdw>
              </a:effectLst>
              <a:latin typeface="Apple LiSung" charset="-120"/>
              <a:ea typeface="Apple LiSung" charset="-120"/>
            </a:endParaRPr>
          </a:p>
        </p:txBody>
      </p:sp>
      <p:pic>
        <p:nvPicPr>
          <p:cNvPr id="3" name="图片 1"/>
          <p:cNvPicPr>
            <a:picLocks noChangeAspect="1"/>
          </p:cNvPicPr>
          <p:nvPr/>
        </p:nvPicPr>
        <p:blipFill>
          <a:blip r:embed="rId1"/>
          <a:stretch>
            <a:fillRect/>
          </a:stretch>
        </p:blipFill>
        <p:spPr>
          <a:xfrm>
            <a:off x="4340225" y="948055"/>
            <a:ext cx="7293610" cy="4623435"/>
          </a:xfrm>
          <a:prstGeom prst="rect">
            <a:avLst/>
          </a:prstGeom>
          <a:noFill/>
          <a:ln w="9525">
            <a:noFill/>
          </a:ln>
        </p:spPr>
      </p:pic>
    </p:spTree>
  </p:cSld>
  <p:clrMapOvr>
    <a:masterClrMapping/>
  </p:clrMapOvr>
  <p:transition spd="slow">
    <p:random/>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插入排序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13030" y="1752600"/>
            <a:ext cx="5969000" cy="1938020"/>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最优时间复杂度：O(n)</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最坏时间复杂度：O(n²)</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稳定性：稳定</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优点：稳定，比较快</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缺点：比较次数不确定，数据量越大，该算法越渣</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sp>
        <p:nvSpPr>
          <p:cNvPr id="4" name="Text Box 3"/>
          <p:cNvSpPr txBox="1"/>
          <p:nvPr/>
        </p:nvSpPr>
        <p:spPr>
          <a:xfrm>
            <a:off x="5793740" y="949960"/>
            <a:ext cx="6069330" cy="5631180"/>
          </a:xfrm>
          <a:prstGeom prst="rect">
            <a:avLst/>
          </a:prstGeom>
          <a:noFill/>
        </p:spPr>
        <p:txBody>
          <a:bodyPr wrap="square" rtlCol="0" anchor="t">
            <a:spAutoFit/>
          </a:bodyPr>
          <a:p>
            <a:pPr algn="l"/>
            <a:r>
              <a:rPr lang="en-US"/>
              <a:t>def select_sort(alist):</a:t>
            </a:r>
            <a:endParaRPr lang="en-US"/>
          </a:p>
          <a:p>
            <a:pPr algn="l"/>
            <a:r>
              <a:rPr lang="en-US"/>
              <a:t>    n = len(alist)</a:t>
            </a:r>
            <a:endParaRPr lang="en-US"/>
          </a:p>
          <a:p>
            <a:pPr algn="l"/>
            <a:r>
              <a:rPr lang="en-US"/>
              <a:t>    # 外层控制比较几轮</a:t>
            </a:r>
            <a:endParaRPr lang="en-US"/>
          </a:p>
          <a:p>
            <a:pPr algn="l"/>
            <a:r>
              <a:rPr lang="en-US"/>
              <a:t>    for j in range(n - 1):</a:t>
            </a:r>
            <a:endParaRPr lang="en-US"/>
          </a:p>
          <a:p>
            <a:pPr algn="l"/>
            <a:r>
              <a:rPr lang="en-US"/>
              <a:t>        min_index = j</a:t>
            </a:r>
            <a:endParaRPr lang="en-US"/>
          </a:p>
          <a:p>
            <a:pPr algn="l"/>
            <a:r>
              <a:rPr lang="en-US"/>
              <a:t>        # 内层控制元素比较和更新索引</a:t>
            </a:r>
            <a:endParaRPr lang="en-US"/>
          </a:p>
          <a:p>
            <a:pPr algn="l"/>
            <a:r>
              <a:rPr lang="en-US"/>
              <a:t>        for i in range(j + 1, n):</a:t>
            </a:r>
            <a:endParaRPr lang="en-US"/>
          </a:p>
          <a:p>
            <a:pPr algn="l"/>
            <a:r>
              <a:rPr lang="en-US"/>
              <a:t>            # 进行比较</a:t>
            </a:r>
            <a:endParaRPr lang="en-US"/>
          </a:p>
          <a:p>
            <a:pPr algn="l"/>
            <a:r>
              <a:rPr lang="en-US"/>
              <a:t>            if alist[min_index] &gt; alist[i]:</a:t>
            </a:r>
            <a:endParaRPr lang="en-US"/>
          </a:p>
          <a:p>
            <a:pPr algn="l"/>
            <a:r>
              <a:rPr lang="en-US"/>
              <a:t>                # 更新索引</a:t>
            </a:r>
            <a:endParaRPr lang="en-US"/>
          </a:p>
          <a:p>
            <a:pPr algn="l"/>
            <a:r>
              <a:rPr lang="en-US"/>
              <a:t>                min_index = i</a:t>
            </a:r>
            <a:endParaRPr lang="en-US"/>
          </a:p>
          <a:p>
            <a:pPr algn="l"/>
            <a:r>
              <a:rPr lang="en-US"/>
              <a:t>        # 退出循环后，交换数据</a:t>
            </a:r>
            <a:endParaRPr lang="en-US"/>
          </a:p>
          <a:p>
            <a:pPr algn="l"/>
            <a:r>
              <a:rPr lang="en-US"/>
              <a:t>        alist[j], alist[min_index] = alist[min_index], alist[j]</a:t>
            </a:r>
            <a:endParaRPr lang="en-US"/>
          </a:p>
          <a:p>
            <a:pPr algn="l"/>
            <a:endParaRPr lang="en-US"/>
          </a:p>
          <a:p>
            <a:pPr algn="l"/>
            <a:endParaRPr lang="en-US"/>
          </a:p>
          <a:p>
            <a:pPr algn="l"/>
            <a:r>
              <a:rPr lang="en-US"/>
              <a:t>if __name__ == '__main__':</a:t>
            </a:r>
            <a:endParaRPr lang="en-US"/>
          </a:p>
          <a:p>
            <a:pPr algn="l"/>
            <a:r>
              <a:rPr lang="en-US"/>
              <a:t>    li = [3, 11, 26, 26, 7, 3, 9, 4]</a:t>
            </a:r>
            <a:endParaRPr lang="en-US"/>
          </a:p>
          <a:p>
            <a:pPr algn="l"/>
            <a:r>
              <a:rPr lang="en-US"/>
              <a:t>    print(li)</a:t>
            </a:r>
            <a:endParaRPr lang="en-US"/>
          </a:p>
          <a:p>
            <a:pPr algn="l"/>
            <a:r>
              <a:rPr lang="en-US"/>
              <a:t>    select_sort(li)</a:t>
            </a:r>
            <a:endParaRPr lang="en-US"/>
          </a:p>
          <a:p>
            <a:pPr algn="l"/>
            <a:r>
              <a:rPr lang="en-US"/>
              <a:t>    print(li)</a:t>
            </a:r>
            <a:endParaRPr lang="en-US"/>
          </a:p>
        </p:txBody>
      </p:sp>
    </p:spTree>
  </p:cSld>
  <p:clrMapOvr>
    <a:masterClrMapping/>
  </p:clrMapOvr>
  <p:transition spd="slow">
    <p:random/>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1156758" y="1498600"/>
            <a:ext cx="9878060" cy="2768600"/>
          </a:xfrm>
          <a:prstGeom prst="rect">
            <a:avLst/>
          </a:prstGeom>
          <a:noFill/>
        </p:spPr>
        <p:txBody>
          <a:bodyPr wrap="square" rtlCol="0">
            <a:spAutoFit/>
          </a:bodyPr>
          <a:p>
            <a:pPr latinLnBrk="0">
              <a:spcAft>
                <a:spcPts val="900"/>
              </a:spcAft>
            </a:pPr>
            <a:r>
              <a:rPr lang="zh-CN" altLang="en-US" sz="2400">
                <a:latin typeface="楷体" panose="02010609060101010101" charset="-122"/>
                <a:ea typeface="楷体" panose="02010609060101010101" charset="-122"/>
              </a:rPr>
              <a:t>数据是一个抽象的概念，将其进行分类后得到程序设计语言中的基本类型。如：int，float，char等。</a:t>
            </a:r>
            <a:endParaRPr lang="zh-CN" altLang="en-US" sz="2400">
              <a:latin typeface="楷体" panose="02010609060101010101" charset="-122"/>
              <a:ea typeface="楷体" panose="02010609060101010101" charset="-122"/>
            </a:endParaRPr>
          </a:p>
          <a:p>
            <a:pPr latinLnBrk="0">
              <a:spcAft>
                <a:spcPts val="900"/>
              </a:spcAft>
            </a:pPr>
            <a:endParaRPr lang="zh-CN" altLang="en-US" sz="2400">
              <a:latin typeface="楷体" panose="02010609060101010101" charset="-122"/>
              <a:ea typeface="楷体" panose="02010609060101010101" charset="-122"/>
            </a:endParaRPr>
          </a:p>
          <a:p>
            <a:pPr latinLnBrk="0">
              <a:spcAft>
                <a:spcPts val="900"/>
              </a:spcAft>
            </a:pPr>
            <a:r>
              <a:rPr lang="zh-CN" altLang="en-US" sz="2400">
                <a:latin typeface="楷体" panose="02010609060101010101" charset="-122"/>
                <a:ea typeface="楷体" panose="02010609060101010101" charset="-122"/>
              </a:rPr>
              <a:t>数据元素之间不是独立的，存在特定的关系，这些关系便是结构。</a:t>
            </a:r>
            <a:endParaRPr lang="zh-CN" altLang="en-US" sz="2400">
              <a:latin typeface="楷体" panose="02010609060101010101" charset="-122"/>
              <a:ea typeface="楷体" panose="02010609060101010101" charset="-122"/>
            </a:endParaRPr>
          </a:p>
          <a:p>
            <a:pPr latinLnBrk="0">
              <a:spcAft>
                <a:spcPts val="900"/>
              </a:spcAft>
            </a:pPr>
            <a:endParaRPr lang="zh-CN" altLang="en-US" sz="2400">
              <a:latin typeface="楷体" panose="02010609060101010101" charset="-122"/>
              <a:ea typeface="楷体" panose="02010609060101010101" charset="-122"/>
            </a:endParaRPr>
          </a:p>
          <a:p>
            <a:pPr latinLnBrk="0">
              <a:spcAft>
                <a:spcPts val="900"/>
              </a:spcAft>
            </a:pPr>
            <a:r>
              <a:rPr lang="zh-CN" altLang="en-US" sz="2400">
                <a:latin typeface="楷体" panose="02010609060101010101" charset="-122"/>
                <a:ea typeface="楷体" panose="02010609060101010101" charset="-122"/>
              </a:rPr>
              <a:t>数据结构指数据对象中数据元素之间的关系。</a:t>
            </a:r>
            <a:endParaRPr lang="zh-CN" altLang="en-US" sz="24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希尔排序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315595" y="1378585"/>
            <a:ext cx="5191125" cy="2183765"/>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希尔排序的工作原理如下：</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1. </a:t>
            </a:r>
            <a:r>
              <a:rPr sz="1600">
                <a:effectLst>
                  <a:outerShdw blurRad="38100" dist="19050" dir="2700000" algn="tl" rotWithShape="0">
                    <a:schemeClr val="dk1">
                      <a:alpha val="40000"/>
                    </a:schemeClr>
                  </a:outerShdw>
                </a:effectLst>
                <a:latin typeface="Apple LiSung" charset="-120"/>
                <a:ea typeface="Apple LiSung" charset="-120"/>
              </a:rPr>
              <a:t>把记录按下标的一定增量分组，对每组使用直接插入排序算法排序。</a:t>
            </a: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2. </a:t>
            </a:r>
            <a:r>
              <a:rPr sz="1600">
                <a:effectLst>
                  <a:outerShdw blurRad="38100" dist="19050" dir="2700000" algn="tl" rotWithShape="0">
                    <a:schemeClr val="dk1">
                      <a:alpha val="40000"/>
                    </a:schemeClr>
                  </a:outerShdw>
                </a:effectLst>
                <a:latin typeface="Apple LiSung" charset="-120"/>
                <a:ea typeface="Apple LiSung" charset="-120"/>
              </a:rPr>
              <a:t>随着增量逐渐减少，每组包含的关键词越来越多。</a:t>
            </a: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3. </a:t>
            </a:r>
            <a:r>
              <a:rPr sz="1600">
                <a:effectLst>
                  <a:outerShdw blurRad="38100" dist="19050" dir="2700000" algn="tl" rotWithShape="0">
                    <a:schemeClr val="dk1">
                      <a:alpha val="40000"/>
                    </a:schemeClr>
                  </a:outerShdw>
                </a:effectLst>
                <a:latin typeface="Apple LiSung" charset="-120"/>
                <a:ea typeface="Apple LiSung" charset="-120"/>
              </a:rPr>
              <a:t>当增量减至1时，整个文件恰被分成一组，算法便终止。</a:t>
            </a:r>
            <a:endParaRPr sz="1600">
              <a:effectLst>
                <a:outerShdw blurRad="38100" dist="19050" dir="2700000" algn="tl" rotWithShape="0">
                  <a:schemeClr val="dk1">
                    <a:alpha val="40000"/>
                  </a:schemeClr>
                </a:outerShdw>
              </a:effectLst>
              <a:latin typeface="Apple LiSung" charset="-120"/>
              <a:ea typeface="Apple LiSung" charset="-120"/>
            </a:endParaRPr>
          </a:p>
        </p:txBody>
      </p:sp>
      <p:pic>
        <p:nvPicPr>
          <p:cNvPr id="3" name="图片 1"/>
          <p:cNvPicPr>
            <a:picLocks noChangeAspect="1"/>
          </p:cNvPicPr>
          <p:nvPr/>
        </p:nvPicPr>
        <p:blipFill>
          <a:blip r:embed="rId1"/>
          <a:stretch>
            <a:fillRect/>
          </a:stretch>
        </p:blipFill>
        <p:spPr>
          <a:xfrm>
            <a:off x="6443345" y="1378585"/>
            <a:ext cx="4577715" cy="2854960"/>
          </a:xfrm>
          <a:prstGeom prst="rect">
            <a:avLst/>
          </a:prstGeom>
          <a:noFill/>
          <a:ln w="9525">
            <a:noFill/>
          </a:ln>
        </p:spPr>
      </p:pic>
    </p:spTree>
  </p:cSld>
  <p:clrMapOvr>
    <a:masterClrMapping/>
  </p:clrMapOvr>
  <p:transition spd="slow">
    <p:random/>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希尔排序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13030" y="1752600"/>
            <a:ext cx="5969000" cy="2245360"/>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最优时间复杂度：根据步长序列的不同而不同，最优是1.3，根据数学运算算出的gap；</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最坏时间复杂度：O(n²)</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稳定性：不稳定</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优点：平均时间短，数据移动少</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缺点：不稳定</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sp>
        <p:nvSpPr>
          <p:cNvPr id="4" name="Text Box 3"/>
          <p:cNvSpPr txBox="1"/>
          <p:nvPr/>
        </p:nvSpPr>
        <p:spPr>
          <a:xfrm>
            <a:off x="5956935" y="1752600"/>
            <a:ext cx="6069330" cy="3692525"/>
          </a:xfrm>
          <a:prstGeom prst="rect">
            <a:avLst/>
          </a:prstGeom>
          <a:noFill/>
        </p:spPr>
        <p:txBody>
          <a:bodyPr wrap="square" rtlCol="0" anchor="t">
            <a:spAutoFit/>
          </a:bodyPr>
          <a:p>
            <a:pPr algn="l"/>
            <a:r>
              <a:rPr lang="en-US"/>
              <a:t>L = [1, 3, 2, 32, 5, 4]</a:t>
            </a:r>
            <a:endParaRPr lang="en-US"/>
          </a:p>
          <a:p>
            <a:pPr algn="l"/>
            <a:r>
              <a:rPr lang="en-US"/>
              <a:t>def Shell_sort(L):</a:t>
            </a:r>
            <a:endParaRPr lang="en-US"/>
          </a:p>
          <a:p>
            <a:pPr algn="l"/>
            <a:r>
              <a:rPr lang="en-US"/>
              <a:t>    step = len(L)/2</a:t>
            </a:r>
            <a:endParaRPr lang="en-US"/>
          </a:p>
          <a:p>
            <a:pPr algn="l"/>
            <a:r>
              <a:rPr lang="en-US"/>
              <a:t>    while step &gt; 0:</a:t>
            </a:r>
            <a:endParaRPr lang="en-US"/>
          </a:p>
          <a:p>
            <a:pPr algn="l"/>
            <a:r>
              <a:rPr lang="en-US"/>
              <a:t>        for i in range(step,len(L)):            #在索引为step到len（L）上，比较L[i]和L[i-step]的大小</a:t>
            </a:r>
            <a:endParaRPr lang="en-US"/>
          </a:p>
          <a:p>
            <a:pPr algn="l"/>
            <a:r>
              <a:rPr lang="en-US"/>
              <a:t>            while(i &gt;= step and L[i] &lt; L[i-step]):      #这里可以调整step从小到大或者从大到小排列</a:t>
            </a:r>
            <a:endParaRPr lang="en-US"/>
          </a:p>
          <a:p>
            <a:pPr algn="l"/>
            <a:r>
              <a:rPr lang="en-US"/>
              <a:t>                L[i],L[i-step] = L[i-step],L[i]</a:t>
            </a:r>
            <a:endParaRPr lang="en-US"/>
          </a:p>
          <a:p>
            <a:pPr algn="l"/>
            <a:r>
              <a:rPr lang="en-US"/>
              <a:t>                i -= step</a:t>
            </a:r>
            <a:endParaRPr lang="en-US"/>
          </a:p>
          <a:p>
            <a:pPr algn="l"/>
            <a:r>
              <a:rPr lang="en-US"/>
              <a:t>        step /= 2</a:t>
            </a:r>
            <a:endParaRPr lang="en-US"/>
          </a:p>
          <a:p>
            <a:pPr algn="l"/>
            <a:r>
              <a:rPr lang="en-US"/>
              <a:t>    print L</a:t>
            </a:r>
            <a:endParaRPr lang="en-US"/>
          </a:p>
          <a:p>
            <a:pPr algn="l"/>
            <a:r>
              <a:rPr lang="en-US"/>
              <a:t>Shell_sort(L)</a:t>
            </a:r>
            <a:endParaRPr lang="en-US"/>
          </a:p>
        </p:txBody>
      </p:sp>
    </p:spTree>
  </p:cSld>
  <p:clrMapOvr>
    <a:masterClrMapping/>
  </p:clrMapOvr>
  <p:transition spd="slow">
    <p:random/>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快速排序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315595" y="1378585"/>
            <a:ext cx="6127115" cy="4831080"/>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a:t>
            </a:r>
            <a:r>
              <a:rPr lang="zh-CN" altLang="en-US">
                <a:effectLst>
                  <a:outerShdw blurRad="38100" dist="19050" dir="2700000" algn="tl" rotWithShape="0">
                    <a:schemeClr val="dk1">
                      <a:alpha val="40000"/>
                    </a:schemeClr>
                  </a:outerShdw>
                </a:effectLst>
                <a:latin typeface="楷体" panose="02010609060101010101" charset="-122"/>
                <a:ea typeface="楷体" panose="02010609060101010101" charset="-122"/>
              </a:rPr>
              <a:t>通过一趟排序将要排序的数据分割成独立的两部分，其中一部分的所有数据都比另外一部分的所有数据都要小，然后再按此方法对这两部分数据分别进行快速排序。</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快速排序算法的工作原理如下：</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altLang="zh-CN">
                <a:effectLst>
                  <a:outerShdw blurRad="38100" dist="19050" dir="2700000" algn="tl" rotWithShape="0">
                    <a:schemeClr val="dk1">
                      <a:alpha val="40000"/>
                    </a:schemeClr>
                  </a:outerShdw>
                </a:effectLst>
                <a:latin typeface="Apple LiSung" charset="-120"/>
                <a:ea typeface="Apple LiSung" charset="-120"/>
              </a:rPr>
              <a:t>1. </a:t>
            </a:r>
            <a:r>
              <a:rPr lang="zh-CN" altLang="en-US">
                <a:effectLst>
                  <a:outerShdw blurRad="38100" dist="19050" dir="2700000" algn="tl" rotWithShape="0">
                    <a:schemeClr val="dk1">
                      <a:alpha val="40000"/>
                    </a:schemeClr>
                  </a:outerShdw>
                </a:effectLst>
                <a:latin typeface="Apple LiSung" charset="-120"/>
                <a:ea typeface="Apple LiSung" charset="-120"/>
              </a:rPr>
              <a:t>从数列中挑出一个元素，称为"基准"（pivot）。</a:t>
            </a:r>
            <a:endParaRPr lang="zh-CN" altLang="en-US">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a:effectLst>
                  <a:outerShdw blurRad="38100" dist="19050" dir="2700000" algn="tl" rotWithShape="0">
                    <a:schemeClr val="dk1">
                      <a:alpha val="40000"/>
                    </a:schemeClr>
                  </a:outerShdw>
                </a:effectLst>
                <a:latin typeface="Apple LiSung" charset="-120"/>
                <a:ea typeface="Apple LiSung" charset="-120"/>
              </a:rPr>
              <a:t>2. </a:t>
            </a:r>
            <a:r>
              <a:rPr lang="zh-CN" altLang="en-US">
                <a:effectLst>
                  <a:outerShdw blurRad="38100" dist="19050" dir="2700000" algn="tl" rotWithShape="0">
                    <a:schemeClr val="dk1">
                      <a:alpha val="40000"/>
                    </a:schemeClr>
                  </a:outerShdw>
                </a:effectLst>
                <a:latin typeface="Apple LiSung" charset="-120"/>
                <a:ea typeface="Apple LiSung" charset="-120"/>
              </a:rPr>
              <a:t>重新排序数列，所有元素比基准值小的摆放在基准前面，所有元素比基准值大的摆在基准的后面（相同的数可以到任一边）。</a:t>
            </a:r>
            <a:endParaRPr lang="zh-CN" altLang="en-US">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a:effectLst>
                  <a:outerShdw blurRad="38100" dist="19050" dir="2700000" algn="tl" rotWithShape="0">
                    <a:schemeClr val="dk1">
                      <a:alpha val="40000"/>
                    </a:schemeClr>
                  </a:outerShdw>
                </a:effectLst>
                <a:latin typeface="Apple LiSung" charset="-120"/>
                <a:ea typeface="Apple LiSung" charset="-120"/>
              </a:rPr>
              <a:t>3. </a:t>
            </a:r>
            <a:r>
              <a:rPr lang="zh-CN" altLang="en-US">
                <a:effectLst>
                  <a:outerShdw blurRad="38100" dist="19050" dir="2700000" algn="tl" rotWithShape="0">
                    <a:schemeClr val="dk1">
                      <a:alpha val="40000"/>
                    </a:schemeClr>
                  </a:outerShdw>
                </a:effectLst>
                <a:latin typeface="Apple LiSung" charset="-120"/>
                <a:ea typeface="Apple LiSung" charset="-120"/>
              </a:rPr>
              <a:t>在这个分区结束之后，该基准就处于数列的中间位置。这个称为分区（partition）操作。</a:t>
            </a:r>
            <a:endParaRPr lang="zh-CN" altLang="en-US">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a:effectLst>
                  <a:outerShdw blurRad="38100" dist="19050" dir="2700000" algn="tl" rotWithShape="0">
                    <a:schemeClr val="dk1">
                      <a:alpha val="40000"/>
                    </a:schemeClr>
                  </a:outerShdw>
                </a:effectLst>
                <a:latin typeface="Apple LiSung" charset="-120"/>
                <a:ea typeface="Apple LiSung" charset="-120"/>
              </a:rPr>
              <a:t>4. </a:t>
            </a:r>
            <a:r>
              <a:rPr lang="zh-CN" altLang="en-US">
                <a:effectLst>
                  <a:outerShdw blurRad="38100" dist="19050" dir="2700000" algn="tl" rotWithShape="0">
                    <a:schemeClr val="dk1">
                      <a:alpha val="40000"/>
                    </a:schemeClr>
                  </a:outerShdw>
                </a:effectLst>
                <a:latin typeface="Apple LiSung" charset="-120"/>
                <a:ea typeface="Apple LiSung" charset="-120"/>
              </a:rPr>
              <a:t>递归地（recursive）把小于基准值元素的子数列和大于基准值元素的子数列排序。</a:t>
            </a:r>
            <a:r>
              <a:rPr sz="1600">
                <a:effectLst>
                  <a:outerShdw blurRad="38100" dist="19050" dir="2700000" algn="tl" rotWithShape="0">
                    <a:schemeClr val="dk1">
                      <a:alpha val="40000"/>
                    </a:schemeClr>
                  </a:outerShdw>
                </a:effectLst>
                <a:latin typeface="Apple LiSung" charset="-120"/>
                <a:ea typeface="Apple LiSung" charset="-120"/>
              </a:rPr>
              <a:t>。</a:t>
            </a: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[1, 8, 3, 2, 5]</a:t>
            </a:r>
            <a:endParaRPr lang="en-US" sz="16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sz="1600">
                <a:effectLst>
                  <a:outerShdw blurRad="38100" dist="19050" dir="2700000" algn="tl" rotWithShape="0">
                    <a:schemeClr val="dk1">
                      <a:alpha val="40000"/>
                    </a:schemeClr>
                  </a:outerShdw>
                </a:effectLst>
                <a:latin typeface="Apple LiSung" charset="-120"/>
                <a:ea typeface="Apple LiSung" charset="-120"/>
              </a:rPr>
              <a:t>[1,2] 3 [8, 5]</a:t>
            </a:r>
            <a:endParaRPr lang="en-US" sz="1600">
              <a:effectLst>
                <a:outerShdw blurRad="38100" dist="19050" dir="2700000" algn="tl" rotWithShape="0">
                  <a:schemeClr val="dk1">
                    <a:alpha val="40000"/>
                  </a:schemeClr>
                </a:outerShdw>
              </a:effectLst>
              <a:latin typeface="Apple LiSung" charset="-120"/>
              <a:ea typeface="Apple LiSung" charset="-120"/>
            </a:endParaRPr>
          </a:p>
        </p:txBody>
      </p:sp>
      <p:pic>
        <p:nvPicPr>
          <p:cNvPr id="3" name="图片 1"/>
          <p:cNvPicPr>
            <a:picLocks noChangeAspect="1"/>
          </p:cNvPicPr>
          <p:nvPr/>
        </p:nvPicPr>
        <p:blipFill>
          <a:blip r:embed="rId1"/>
          <a:stretch>
            <a:fillRect/>
          </a:stretch>
        </p:blipFill>
        <p:spPr>
          <a:xfrm>
            <a:off x="6526530" y="1172210"/>
            <a:ext cx="5524500" cy="4298315"/>
          </a:xfrm>
          <a:prstGeom prst="rect">
            <a:avLst/>
          </a:prstGeom>
          <a:noFill/>
          <a:ln w="9525">
            <a:noFill/>
          </a:ln>
        </p:spPr>
      </p:pic>
    </p:spTree>
  </p:cSld>
  <p:clrMapOvr>
    <a:masterClrMapping/>
  </p:clrMapOvr>
  <p:transition spd="slow">
    <p:random/>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快速排序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844040" y="1844040"/>
            <a:ext cx="8698230" cy="2553335"/>
          </a:xfrm>
          <a:prstGeom prst="rect">
            <a:avLst/>
          </a:prstGeom>
          <a:noFill/>
        </p:spPr>
        <p:txBody>
          <a:bodyPr wrap="square" rtlCol="0">
            <a:spAutoFit/>
          </a:bodyPr>
          <a:p>
            <a:pPr indent="0">
              <a:buClrTx/>
              <a:buFont typeface="Arial" panose="020B0604020202020204" pitchFamily="34" charset="0"/>
              <a:buNone/>
            </a:pP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   </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最优时间复杂度：O(nlogn) </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	</a:t>
            </a:r>
            <a:r>
              <a:rPr lang="zh-CN" altLang="en-US" sz="2000">
                <a:effectLst>
                  <a:outerShdw blurRad="38100" dist="19050" dir="2700000" algn="tl" rotWithShape="0">
                    <a:schemeClr val="dk1">
                      <a:alpha val="40000"/>
                    </a:schemeClr>
                  </a:outerShdw>
                </a:effectLst>
                <a:latin typeface="Apple LiSung" charset="-120"/>
                <a:ea typeface="Apple LiSung" charset="-120"/>
              </a:rPr>
              <a:t>遍历每个数是O(n)，访问每个数是O(logn)，最终是O(nlogn)</a:t>
            </a:r>
            <a:endParaRPr lang="zh-CN" altLang="en-US" sz="2000">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sz="2000">
                <a:effectLst>
                  <a:outerShdw blurRad="38100" dist="19050" dir="2700000" algn="tl" rotWithShape="0">
                    <a:schemeClr val="dk1">
                      <a:alpha val="40000"/>
                    </a:schemeClr>
                  </a:outerShdw>
                </a:effectLst>
                <a:latin typeface="Apple LiSung" charset="-120"/>
                <a:ea typeface="Apple LiSung" charset="-120"/>
              </a:rPr>
              <a:t>	</a:t>
            </a:r>
            <a:r>
              <a:rPr lang="zh-CN" altLang="en-US" sz="2000">
                <a:effectLst>
                  <a:outerShdw blurRad="38100" dist="19050" dir="2700000" algn="tl" rotWithShape="0">
                    <a:schemeClr val="dk1">
                      <a:alpha val="40000"/>
                    </a:schemeClr>
                  </a:outerShdw>
                </a:effectLst>
                <a:latin typeface="Apple LiSung" charset="-120"/>
                <a:ea typeface="Apple LiSung" charset="-120"/>
              </a:rPr>
              <a:t>可以转换为求二叉树深度的思想</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最坏时间复杂度：O(n²)</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稳定性：不稳定</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优点：效率高，数据移动比较少，数据量越大，优势越明显</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缺点：不稳定</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归并排序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315595" y="1378585"/>
            <a:ext cx="6127115" cy="4369435"/>
          </a:xfrm>
          <a:prstGeom prst="rect">
            <a:avLst/>
          </a:prstGeom>
          <a:noFill/>
        </p:spPr>
        <p:txBody>
          <a:bodyPr wrap="square" rtlCol="0">
            <a:spAutoFit/>
          </a:bodyPr>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归并排序算法的工作原理如下：</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en-US" altLang="zh-CN">
                <a:effectLst>
                  <a:outerShdw blurRad="38100" dist="19050" dir="2700000" algn="tl" rotWithShape="0">
                    <a:schemeClr val="dk1">
                      <a:alpha val="40000"/>
                    </a:schemeClr>
                  </a:outerShdw>
                </a:effectLst>
                <a:latin typeface="Apple LiSung" charset="-120"/>
                <a:ea typeface="Apple LiSung" charset="-120"/>
              </a:rPr>
              <a:t>1. </a:t>
            </a:r>
            <a:r>
              <a:rPr lang="zh-CN" altLang="en-US">
                <a:effectLst>
                  <a:outerShdw blurRad="38100" dist="19050" dir="2700000" algn="tl" rotWithShape="0">
                    <a:schemeClr val="dk1">
                      <a:alpha val="40000"/>
                    </a:schemeClr>
                  </a:outerShdw>
                </a:effectLst>
                <a:latin typeface="Apple LiSung" charset="-120"/>
                <a:ea typeface="Apple LiSung" charset="-120"/>
              </a:rPr>
              <a:t>将数组分解最小之后，然后合并两个有序数组。</a:t>
            </a:r>
            <a:endParaRPr lang="zh-CN" altLang="en-US">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lang="zh-CN" altLang="en-US">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a:effectLst>
                  <a:outerShdw blurRad="38100" dist="19050" dir="2700000" algn="tl" rotWithShape="0">
                    <a:schemeClr val="dk1">
                      <a:alpha val="40000"/>
                    </a:schemeClr>
                  </a:outerShdw>
                </a:effectLst>
                <a:latin typeface="Apple LiSung" charset="-120"/>
                <a:ea typeface="Apple LiSung" charset="-120"/>
              </a:rPr>
              <a:t>2. </a:t>
            </a:r>
            <a:r>
              <a:rPr lang="zh-CN" altLang="en-US">
                <a:effectLst>
                  <a:outerShdw blurRad="38100" dist="19050" dir="2700000" algn="tl" rotWithShape="0">
                    <a:schemeClr val="dk1">
                      <a:alpha val="40000"/>
                    </a:schemeClr>
                  </a:outerShdw>
                </a:effectLst>
                <a:latin typeface="Apple LiSung" charset="-120"/>
                <a:ea typeface="Apple LiSung" charset="-120"/>
              </a:rPr>
              <a:t>比较两个数组的最前面的数，谁小就先取谁，取了后相应的指针就往后移一位。</a:t>
            </a:r>
            <a:endParaRPr lang="zh-CN" altLang="en-US">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lang="zh-CN" altLang="en-US">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a:effectLst>
                  <a:outerShdw blurRad="38100" dist="19050" dir="2700000" algn="tl" rotWithShape="0">
                    <a:schemeClr val="dk1">
                      <a:alpha val="40000"/>
                    </a:schemeClr>
                  </a:outerShdw>
                </a:effectLst>
                <a:latin typeface="Apple LiSung" charset="-120"/>
                <a:ea typeface="Apple LiSung" charset="-120"/>
              </a:rPr>
              <a:t>3. </a:t>
            </a:r>
            <a:r>
              <a:rPr lang="zh-CN" altLang="en-US">
                <a:effectLst>
                  <a:outerShdw blurRad="38100" dist="19050" dir="2700000" algn="tl" rotWithShape="0">
                    <a:schemeClr val="dk1">
                      <a:alpha val="40000"/>
                    </a:schemeClr>
                  </a:outerShdw>
                </a:effectLst>
                <a:latin typeface="Apple LiSung" charset="-120"/>
                <a:ea typeface="Apple LiSung" charset="-120"/>
              </a:rPr>
              <a:t>然后再比较，直至一个数组为空，最后把另一个数组的剩余部分复制过来即可。</a:t>
            </a:r>
            <a:endParaRPr lang="zh-CN" altLang="en-US">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lang="zh-CN" altLang="en-US">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a:effectLst>
                  <a:outerShdw blurRad="38100" dist="19050" dir="2700000" algn="tl" rotWithShape="0">
                    <a:schemeClr val="dk1">
                      <a:alpha val="40000"/>
                    </a:schemeClr>
                  </a:outerShdw>
                </a:effectLst>
                <a:latin typeface="Apple LiSung" charset="-120"/>
                <a:ea typeface="Apple LiSung" charset="-120"/>
              </a:rPr>
              <a:t>[2, 3]  [6, 8]</a:t>
            </a:r>
            <a:endParaRPr lang="en-US" altLang="zh-CN">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endParaRPr lang="en-US" altLang="zh-CN">
              <a:effectLst>
                <a:outerShdw blurRad="38100" dist="19050" dir="2700000" algn="tl" rotWithShape="0">
                  <a:schemeClr val="dk1">
                    <a:alpha val="40000"/>
                  </a:schemeClr>
                </a:outerShdw>
              </a:effectLst>
              <a:latin typeface="Apple LiSung" charset="-120"/>
              <a:ea typeface="Apple LiSung" charset="-120"/>
            </a:endParaRPr>
          </a:p>
          <a:p>
            <a:pPr indent="0">
              <a:buClrTx/>
              <a:buFont typeface="Arial" panose="020B0604020202020204" pitchFamily="34" charset="0"/>
              <a:buNone/>
            </a:pPr>
            <a:r>
              <a:rPr lang="en-US" altLang="zh-CN">
                <a:effectLst>
                  <a:outerShdw blurRad="38100" dist="19050" dir="2700000" algn="tl" rotWithShape="0">
                    <a:schemeClr val="dk1">
                      <a:alpha val="40000"/>
                    </a:schemeClr>
                  </a:outerShdw>
                </a:effectLst>
                <a:latin typeface="Apple LiSung" charset="-120"/>
                <a:ea typeface="Apple LiSung" charset="-120"/>
              </a:rPr>
              <a:t>[2, ]</a:t>
            </a:r>
            <a:endParaRPr lang="en-US" altLang="zh-CN">
              <a:effectLst>
                <a:outerShdw blurRad="38100" dist="19050" dir="2700000" algn="tl" rotWithShape="0">
                  <a:schemeClr val="dk1">
                    <a:alpha val="40000"/>
                  </a:schemeClr>
                </a:outerShdw>
              </a:effectLst>
              <a:latin typeface="Apple LiSung" charset="-120"/>
              <a:ea typeface="Apple LiSung" charset="-120"/>
            </a:endParaRPr>
          </a:p>
        </p:txBody>
      </p:sp>
      <p:pic>
        <p:nvPicPr>
          <p:cNvPr id="3" name="图片 1"/>
          <p:cNvPicPr>
            <a:picLocks noChangeAspect="1"/>
          </p:cNvPicPr>
          <p:nvPr/>
        </p:nvPicPr>
        <p:blipFill>
          <a:blip r:embed="rId1"/>
          <a:stretch>
            <a:fillRect/>
          </a:stretch>
        </p:blipFill>
        <p:spPr>
          <a:xfrm>
            <a:off x="7254240" y="1278255"/>
            <a:ext cx="4525645" cy="4438015"/>
          </a:xfrm>
          <a:prstGeom prst="rect">
            <a:avLst/>
          </a:prstGeom>
          <a:noFill/>
          <a:ln w="9525">
            <a:noFill/>
          </a:ln>
        </p:spPr>
      </p:pic>
    </p:spTree>
  </p:cSld>
  <p:clrMapOvr>
    <a:masterClrMapping/>
  </p:clrMapOvr>
  <p:transition spd="slow">
    <p:random/>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归并排序</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844040" y="1844040"/>
            <a:ext cx="8698230" cy="2245360"/>
          </a:xfrm>
          <a:prstGeom prst="rect">
            <a:avLst/>
          </a:prstGeom>
          <a:noFill/>
        </p:spPr>
        <p:txBody>
          <a:bodyPr wrap="square" rtlCol="0">
            <a:spAutoFit/>
          </a:bodyPr>
          <a:p>
            <a:pPr indent="0">
              <a:buClrTx/>
              <a:buFont typeface="Arial" panose="020B0604020202020204" pitchFamily="34" charset="0"/>
              <a:buNone/>
            </a:pP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   </a:t>
            </a: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最优时间复杂度：O(nlogn)</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   最坏时间复杂度：O(nlogn)</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   稳定性：稳定</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    优点：稳定，数据量越大越优秀</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缺点：需要额外空间</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	</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三、排序算法</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231265" y="1146175"/>
            <a:ext cx="8698230" cy="398780"/>
          </a:xfrm>
          <a:prstGeom prst="rect">
            <a:avLst/>
          </a:prstGeom>
          <a:noFill/>
        </p:spPr>
        <p:txBody>
          <a:bodyPr wrap="square" rtlCol="0">
            <a:spAutoFit/>
          </a:bodyPr>
          <a:p>
            <a:pPr indent="0">
              <a:buClrTx/>
              <a:buFont typeface="Arial" panose="020B0604020202020204" pitchFamily="34" charset="0"/>
              <a:buNone/>
            </a:pPr>
            <a:r>
              <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rPr>
              <a:t>常见算法效率比较：</a:t>
            </a:r>
            <a:r>
              <a:rPr lang="en-US" altLang="zh-CN" sz="2000">
                <a:effectLst>
                  <a:outerShdw blurRad="38100" dist="19050" dir="2700000" algn="tl" rotWithShape="0">
                    <a:schemeClr val="dk1">
                      <a:alpha val="40000"/>
                    </a:schemeClr>
                  </a:outerShdw>
                </a:effectLst>
                <a:latin typeface="楷体" panose="02010609060101010101" charset="-122"/>
                <a:ea typeface="楷体" panose="02010609060101010101" charset="-122"/>
              </a:rPr>
              <a:t>	</a:t>
            </a:r>
            <a:endParaRPr lang="zh-CN" altLang="en-US" sz="2000">
              <a:effectLst>
                <a:outerShdw blurRad="38100" dist="19050" dir="2700000" algn="tl" rotWithShape="0">
                  <a:schemeClr val="dk1">
                    <a:alpha val="40000"/>
                  </a:schemeClr>
                </a:outerShdw>
              </a:effectLst>
              <a:latin typeface="楷体" panose="02010609060101010101" charset="-122"/>
              <a:ea typeface="楷体" panose="02010609060101010101" charset="-122"/>
            </a:endParaRPr>
          </a:p>
        </p:txBody>
      </p:sp>
      <p:pic>
        <p:nvPicPr>
          <p:cNvPr id="3" name="图片 1"/>
          <p:cNvPicPr>
            <a:picLocks noChangeAspect="1"/>
          </p:cNvPicPr>
          <p:nvPr/>
        </p:nvPicPr>
        <p:blipFill>
          <a:blip r:embed="rId1"/>
          <a:stretch>
            <a:fillRect/>
          </a:stretch>
        </p:blipFill>
        <p:spPr>
          <a:xfrm>
            <a:off x="1336675" y="1769110"/>
            <a:ext cx="9518650" cy="3319145"/>
          </a:xfrm>
          <a:prstGeom prst="rect">
            <a:avLst/>
          </a:prstGeom>
          <a:noFill/>
          <a:ln w="9525">
            <a:noFill/>
          </a:ln>
        </p:spPr>
      </p:pic>
    </p:spTree>
  </p:cSld>
  <p:clrMapOvr>
    <a:masterClrMapping/>
  </p:clrMapOvr>
  <p:transition spd="slow">
    <p:random/>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2998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二、算法面试题</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720215" y="1708785"/>
            <a:ext cx="9521190" cy="2553335"/>
          </a:xfrm>
          <a:prstGeom prst="rect">
            <a:avLst/>
          </a:prstGeom>
          <a:noFill/>
        </p:spPr>
        <p:txBody>
          <a:bodyPr wrap="square" rtlCol="0">
            <a:spAutoFit/>
          </a:bodyPr>
          <a:p>
            <a:pPr indent="0">
              <a:buClrTx/>
              <a:buFont typeface="Arial" panose="020B0604020202020204" pitchFamily="34" charset="0"/>
              <a:buNone/>
            </a:pP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面试题</a:t>
            </a:r>
            <a:r>
              <a:rPr lang="en-US" altLang="zh-CN" sz="3200">
                <a:gradFill>
                  <a:gsLst>
                    <a:gs pos="0">
                      <a:srgbClr val="007BD3"/>
                    </a:gs>
                    <a:gs pos="100000">
                      <a:srgbClr val="034373"/>
                    </a:gs>
                  </a:gsLst>
                  <a:lin ang="5400000" scaled="0"/>
                </a:gradFill>
                <a:latin typeface="楷体" panose="02010609060101010101" charset="-122"/>
                <a:ea typeface="楷体" panose="02010609060101010101" charset="-122"/>
              </a:rPr>
              <a:t>1</a:t>
            </a: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：给定一个整数数组和指定的数字和，求数组中相加等于指定和的所有子集，如：</a:t>
            </a:r>
            <a:endParaRPr lang="zh-CN" altLang="en-US" sz="32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altLang="en-US" sz="32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输入: array = [2, 3, 7, 4, 10, 8, 6], sum = 10</a:t>
            </a:r>
            <a:endParaRPr lang="zh-CN" altLang="en-US" sz="32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输出: [2, 8], [3, 7], [4, 6], [10]</a:t>
            </a:r>
            <a:endParaRPr lang="zh-CN" altLang="en-US" sz="3200">
              <a:gradFill>
                <a:gsLst>
                  <a:gs pos="0">
                    <a:srgbClr val="007BD3"/>
                  </a:gs>
                  <a:gs pos="100000">
                    <a:srgbClr val="034373"/>
                  </a:gs>
                </a:gsLst>
                <a:lin ang="5400000" scaled="0"/>
              </a:gradFill>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107632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四、算法面试题</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求子集</a:t>
            </a:r>
            <a:endParaRPr lang="zh-CN" altLang="en-US" sz="3200" dirty="0">
              <a:solidFill>
                <a:schemeClr val="bg1"/>
              </a:solidFill>
              <a:latin typeface="楷体" panose="02010609060101010101" charset="-122"/>
              <a:ea typeface="楷体" panose="02010609060101010101" charset="-122"/>
            </a:endParaRPr>
          </a:p>
          <a:p>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421640" y="939800"/>
            <a:ext cx="5783580" cy="4707890"/>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思路一：</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递归思想</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altLang="en-US" sz="2000">
                <a:gradFill>
                  <a:gsLst>
                    <a:gs pos="0">
                      <a:srgbClr val="007BD3"/>
                    </a:gs>
                    <a:gs pos="100000">
                      <a:srgbClr val="034373"/>
                    </a:gs>
                  </a:gsLst>
                  <a:lin ang="5400000" scaled="0"/>
                </a:gradFill>
                <a:latin typeface="楷体" panose="02010609060101010101" charset="-122"/>
                <a:ea typeface="楷体" panose="02010609060101010101" charset="-122"/>
                <a:sym typeface="+mn-ea"/>
              </a:rPr>
              <a:t>array = [2, 3, 7, 4, 10, 8, 6], sum = 10</a:t>
            </a:r>
            <a:endParaRPr lang="zh-CN" altLang="en-US" sz="2000">
              <a:gradFill>
                <a:gsLst>
                  <a:gs pos="0">
                    <a:srgbClr val="007BD3"/>
                  </a:gs>
                  <a:gs pos="100000">
                    <a:srgbClr val="034373"/>
                  </a:gs>
                </a:gsLst>
                <a:lin ang="5400000" scaled="0"/>
              </a:gradFill>
              <a:latin typeface="楷体" panose="02010609060101010101" charset="-122"/>
              <a:ea typeface="楷体" panose="02010609060101010101" charset="-122"/>
              <a:sym typeface="+mn-ea"/>
            </a:endParaRPr>
          </a:p>
          <a:p>
            <a:pPr indent="0">
              <a:buClrTx/>
              <a:buFont typeface="Arial" panose="020B0604020202020204" pitchFamily="34" charset="0"/>
              <a:buNone/>
            </a:pPr>
            <a:endParaRPr lang="zh-CN" altLang="en-US" sz="2000">
              <a:gradFill>
                <a:gsLst>
                  <a:gs pos="0">
                    <a:srgbClr val="007BD3"/>
                  </a:gs>
                  <a:gs pos="100000">
                    <a:srgbClr val="034373"/>
                  </a:gs>
                </a:gsLst>
                <a:lin ang="5400000" scaled="0"/>
              </a:gradFill>
              <a:latin typeface="楷体" panose="02010609060101010101" charset="-122"/>
              <a:ea typeface="楷体" panose="02010609060101010101" charset="-122"/>
              <a:sym typeface="+mn-ea"/>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可以转化为：</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en-US" alt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子集中出现</a:t>
            </a:r>
            <a:r>
              <a:rPr lang="en-US" altLang="zh-CN" sz="2000">
                <a:gradFill>
                  <a:gsLst>
                    <a:gs pos="0">
                      <a:srgbClr val="007BD3"/>
                    </a:gs>
                    <a:gs pos="100000">
                      <a:srgbClr val="034373"/>
                    </a:gs>
                  </a:gsLst>
                  <a:lin ang="5400000" scaled="0"/>
                </a:gradFill>
                <a:latin typeface="楷体" panose="02010609060101010101" charset="-122"/>
                <a:ea typeface="楷体" panose="02010609060101010101" charset="-122"/>
              </a:rPr>
              <a:t>2</a:t>
            </a:r>
            <a:r>
              <a:rPr lang="zh-CN" altLang="en-US" sz="2000">
                <a:gradFill>
                  <a:gsLst>
                    <a:gs pos="0">
                      <a:srgbClr val="007BD3"/>
                    </a:gs>
                    <a:gs pos="100000">
                      <a:srgbClr val="034373"/>
                    </a:gs>
                  </a:gsLst>
                  <a:lin ang="5400000" scaled="0"/>
                </a:gradFill>
                <a:latin typeface="楷体" panose="02010609060101010101" charset="-122"/>
                <a:ea typeface="楷体" panose="02010609060101010101" charset="-122"/>
              </a:rPr>
              <a:t>的情况</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en-US" altLang="zh-CN" sz="2000">
                <a:solidFill>
                  <a:schemeClr val="tx1"/>
                </a:solidFill>
                <a:latin typeface="楷体" panose="02010609060101010101" charset="-122"/>
                <a:ea typeface="楷体" panose="02010609060101010101" charset="-122"/>
              </a:rPr>
              <a:t>    2 + </a:t>
            </a:r>
            <a:r>
              <a:rPr lang="zh-CN" altLang="en-US" sz="2000">
                <a:solidFill>
                  <a:schemeClr val="tx1"/>
                </a:solidFill>
                <a:latin typeface="楷体" panose="02010609060101010101" charset="-122"/>
                <a:ea typeface="楷体" panose="02010609060101010101" charset="-122"/>
              </a:rPr>
              <a:t>子集和（</a:t>
            </a:r>
            <a:r>
              <a:rPr lang="zh-CN" altLang="en-US" sz="2000">
                <a:solidFill>
                  <a:schemeClr val="tx1"/>
                </a:solidFill>
                <a:latin typeface="楷体" panose="02010609060101010101" charset="-122"/>
                <a:ea typeface="楷体" panose="02010609060101010101" charset="-122"/>
                <a:sym typeface="+mn-ea"/>
              </a:rPr>
              <a:t>array = [ 3, 7, 4, 10, 8, 6], sum = </a:t>
            </a:r>
            <a:r>
              <a:rPr lang="en-US" altLang="zh-CN" sz="2000">
                <a:solidFill>
                  <a:schemeClr val="tx1"/>
                </a:solidFill>
                <a:latin typeface="楷体" panose="02010609060101010101" charset="-122"/>
                <a:ea typeface="楷体" panose="02010609060101010101" charset="-122"/>
                <a:sym typeface="+mn-ea"/>
              </a:rPr>
              <a:t>8</a:t>
            </a:r>
            <a:r>
              <a:rPr lang="zh-CN" altLang="en-US" sz="2000">
                <a:solidFill>
                  <a:schemeClr val="tx1"/>
                </a:solidFill>
                <a:latin typeface="楷体" panose="02010609060101010101" charset="-122"/>
                <a:ea typeface="楷体" panose="02010609060101010101" charset="-122"/>
              </a:rPr>
              <a:t>）</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以及</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子集中不出现</a:t>
            </a:r>
            <a:r>
              <a:rPr lang="en-US" altLang="zh-CN" sz="2000">
                <a:gradFill>
                  <a:gsLst>
                    <a:gs pos="0">
                      <a:srgbClr val="007BD3"/>
                    </a:gs>
                    <a:gs pos="100000">
                      <a:srgbClr val="034373"/>
                    </a:gs>
                  </a:gsLst>
                  <a:lin ang="5400000" scaled="0"/>
                </a:gradFill>
                <a:latin typeface="楷体" panose="02010609060101010101" charset="-122"/>
                <a:ea typeface="楷体" panose="02010609060101010101" charset="-122"/>
              </a:rPr>
              <a:t>2</a:t>
            </a:r>
            <a:r>
              <a:rPr lang="zh-CN" altLang="en-US" sz="2000">
                <a:gradFill>
                  <a:gsLst>
                    <a:gs pos="0">
                      <a:srgbClr val="007BD3"/>
                    </a:gs>
                    <a:gs pos="100000">
                      <a:srgbClr val="034373"/>
                    </a:gs>
                  </a:gsLst>
                  <a:lin ang="5400000" scaled="0"/>
                </a:gradFill>
                <a:latin typeface="楷体" panose="02010609060101010101" charset="-122"/>
                <a:ea typeface="楷体" panose="02010609060101010101" charset="-122"/>
              </a:rPr>
              <a:t>但出现</a:t>
            </a:r>
            <a:r>
              <a:rPr lang="en-US" altLang="zh-CN" sz="2000">
                <a:gradFill>
                  <a:gsLst>
                    <a:gs pos="0">
                      <a:srgbClr val="007BD3"/>
                    </a:gs>
                    <a:gs pos="100000">
                      <a:srgbClr val="034373"/>
                    </a:gs>
                  </a:gsLst>
                  <a:lin ang="5400000" scaled="0"/>
                </a:gradFill>
                <a:latin typeface="楷体" panose="02010609060101010101" charset="-122"/>
                <a:ea typeface="楷体" panose="02010609060101010101" charset="-122"/>
              </a:rPr>
              <a:t>3</a:t>
            </a:r>
            <a:r>
              <a:rPr lang="zh-CN" altLang="en-US" sz="2000">
                <a:gradFill>
                  <a:gsLst>
                    <a:gs pos="0">
                      <a:srgbClr val="007BD3"/>
                    </a:gs>
                    <a:gs pos="100000">
                      <a:srgbClr val="034373"/>
                    </a:gs>
                  </a:gsLst>
                  <a:lin ang="5400000" scaled="0"/>
                </a:gradFill>
                <a:latin typeface="楷体" panose="02010609060101010101" charset="-122"/>
                <a:ea typeface="楷体" panose="02010609060101010101" charset="-122"/>
              </a:rPr>
              <a:t>的情况</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en-US" altLang="zh-CN" sz="2000">
                <a:solidFill>
                  <a:schemeClr val="tx1"/>
                </a:solidFill>
                <a:latin typeface="楷体" panose="02010609060101010101" charset="-122"/>
                <a:ea typeface="楷体" panose="02010609060101010101" charset="-122"/>
                <a:sym typeface="+mn-ea"/>
              </a:rPr>
              <a:t>    3 + </a:t>
            </a:r>
            <a:r>
              <a:rPr lang="zh-CN" altLang="en-US" sz="2000">
                <a:solidFill>
                  <a:schemeClr val="tx1"/>
                </a:solidFill>
                <a:latin typeface="楷体" panose="02010609060101010101" charset="-122"/>
                <a:ea typeface="楷体" panose="02010609060101010101" charset="-122"/>
                <a:sym typeface="+mn-ea"/>
              </a:rPr>
              <a:t>子集和（array = [ 7, 4, 10, 8, 6], sum = </a:t>
            </a:r>
            <a:r>
              <a:rPr lang="en-US" altLang="zh-CN" sz="2000">
                <a:solidFill>
                  <a:schemeClr val="tx1"/>
                </a:solidFill>
                <a:latin typeface="楷体" panose="02010609060101010101" charset="-122"/>
                <a:ea typeface="楷体" panose="02010609060101010101" charset="-122"/>
                <a:sym typeface="+mn-ea"/>
              </a:rPr>
              <a:t>7</a:t>
            </a:r>
            <a:r>
              <a:rPr lang="zh-CN" altLang="en-US" sz="2000">
                <a:solidFill>
                  <a:schemeClr val="tx1"/>
                </a:solidFill>
                <a:latin typeface="楷体" panose="02010609060101010101" charset="-122"/>
                <a:ea typeface="楷体" panose="02010609060101010101" charset="-122"/>
                <a:sym typeface="+mn-ea"/>
              </a:rPr>
              <a:t>）</a:t>
            </a:r>
            <a:endParaRPr sz="2000">
              <a:solidFill>
                <a:schemeClr val="tx1"/>
              </a:soli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sym typeface="+mn-ea"/>
              </a:rPr>
              <a:t>以及</a:t>
            </a:r>
            <a:endParaRPr lang="zh-CN" sz="2000">
              <a:gradFill>
                <a:gsLst>
                  <a:gs pos="0">
                    <a:srgbClr val="007BD3"/>
                  </a:gs>
                  <a:gs pos="100000">
                    <a:srgbClr val="034373"/>
                  </a:gs>
                </a:gsLst>
                <a:lin ang="5400000" scaled="0"/>
              </a:gradFill>
              <a:latin typeface="楷体" panose="02010609060101010101" charset="-122"/>
              <a:ea typeface="楷体" panose="02010609060101010101" charset="-122"/>
              <a:sym typeface="+mn-ea"/>
            </a:endParaRPr>
          </a:p>
          <a:p>
            <a:pPr indent="0">
              <a:buClrTx/>
              <a:buFont typeface="Arial" panose="020B0604020202020204" pitchFamily="34" charset="0"/>
              <a:buNone/>
            </a:pPr>
            <a:r>
              <a:rPr lang="en-US" altLang="zh-CN" sz="2000">
                <a:gradFill>
                  <a:gsLst>
                    <a:gs pos="0">
                      <a:srgbClr val="007BD3"/>
                    </a:gs>
                    <a:gs pos="100000">
                      <a:srgbClr val="034373"/>
                    </a:gs>
                  </a:gsLst>
                  <a:lin ang="5400000" scaled="0"/>
                </a:gradFill>
                <a:latin typeface="楷体" panose="02010609060101010101" charset="-122"/>
                <a:ea typeface="楷体" panose="02010609060101010101" charset="-122"/>
                <a:sym typeface="+mn-ea"/>
              </a:rPr>
              <a:t>...</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13" name="文本框 12"/>
          <p:cNvSpPr txBox="1"/>
          <p:nvPr/>
        </p:nvSpPr>
        <p:spPr>
          <a:xfrm>
            <a:off x="6610985" y="1690370"/>
            <a:ext cx="5465445" cy="1060450"/>
          </a:xfrm>
          <a:prstGeom prst="rect">
            <a:avLst/>
          </a:prstGeom>
          <a:noFill/>
        </p:spPr>
        <p:txBody>
          <a:bodyPr wrap="square" rtlCol="0">
            <a:spAutoFit/>
          </a:bodyPr>
          <a:p>
            <a:pPr latinLnBrk="0">
              <a:spcAft>
                <a:spcPts val="900"/>
              </a:spcAft>
            </a:pPr>
            <a:endParaRPr lang="zh-CN" sz="1600">
              <a:latin typeface="楷体" panose="02010609060101010101" charset="-122"/>
              <a:ea typeface="楷体" panose="02010609060101010101" charset="-122"/>
            </a:endParaRPr>
          </a:p>
          <a:p>
            <a:pPr latinLnBrk="0">
              <a:spcAft>
                <a:spcPts val="900"/>
              </a:spcAft>
            </a:pP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代码参见</a:t>
            </a:r>
            <a:r>
              <a:rPr lang="en-US" altLang="zh-CN" sz="1600">
                <a:latin typeface="楷体" panose="02010609060101010101" charset="-122"/>
                <a:ea typeface="楷体" panose="02010609060101010101" charset="-122"/>
              </a:rPr>
              <a:t>oldboy/algo/subset_sum.py</a:t>
            </a:r>
            <a:endParaRPr lang="en-US" altLang="zh-CN"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2998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二、算法面试题</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890905" y="1793240"/>
            <a:ext cx="9521190" cy="583565"/>
          </a:xfrm>
          <a:prstGeom prst="rect">
            <a:avLst/>
          </a:prstGeom>
          <a:noFill/>
        </p:spPr>
        <p:txBody>
          <a:bodyPr wrap="square" rtlCol="0">
            <a:spAutoFit/>
          </a:bodyPr>
          <a:p>
            <a:pPr indent="0">
              <a:buClrTx/>
              <a:buFont typeface="Arial" panose="020B0604020202020204" pitchFamily="34" charset="0"/>
              <a:buNone/>
            </a:pP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面试题</a:t>
            </a:r>
            <a:r>
              <a:rPr lang="en-US" altLang="zh-CN" sz="3200">
                <a:gradFill>
                  <a:gsLst>
                    <a:gs pos="0">
                      <a:srgbClr val="007BD3"/>
                    </a:gs>
                    <a:gs pos="100000">
                      <a:srgbClr val="034373"/>
                    </a:gs>
                  </a:gsLst>
                  <a:lin ang="5400000" scaled="0"/>
                </a:gradFill>
                <a:latin typeface="楷体" panose="02010609060101010101" charset="-122"/>
                <a:ea typeface="楷体" panose="02010609060101010101" charset="-122"/>
              </a:rPr>
              <a:t>2</a:t>
            </a: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a:t>
            </a:r>
            <a:endParaRPr lang="zh-CN" altLang="en-US" sz="3200">
              <a:gradFill>
                <a:gsLst>
                  <a:gs pos="0">
                    <a:srgbClr val="007BD3"/>
                  </a:gs>
                  <a:gs pos="100000">
                    <a:srgbClr val="034373"/>
                  </a:gs>
                </a:gsLst>
                <a:lin ang="5400000" scaled="0"/>
              </a:gradFill>
              <a:latin typeface="楷体" panose="02010609060101010101" charset="-122"/>
              <a:ea typeface="楷体" panose="02010609060101010101" charset="-122"/>
            </a:endParaRPr>
          </a:p>
        </p:txBody>
      </p:sp>
      <p:pic>
        <p:nvPicPr>
          <p:cNvPr id="5" name="Picture 4"/>
          <p:cNvPicPr>
            <a:picLocks noChangeAspect="1"/>
          </p:cNvPicPr>
          <p:nvPr/>
        </p:nvPicPr>
        <p:blipFill>
          <a:blip r:embed="rId1"/>
          <a:stretch>
            <a:fillRect/>
          </a:stretch>
        </p:blipFill>
        <p:spPr>
          <a:xfrm>
            <a:off x="2719705" y="1351915"/>
            <a:ext cx="8268335" cy="3505200"/>
          </a:xfrm>
          <a:prstGeom prst="rect">
            <a:avLst/>
          </a:prstGeom>
        </p:spPr>
      </p:pic>
    </p:spTree>
  </p:cSld>
  <p:clrMapOvr>
    <a:masterClrMapping/>
  </p:clrMapOvr>
  <p:transition spd="slow">
    <p:random/>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种类</a:t>
            </a:r>
            <a:endParaRPr lang="zh-CN" altLang="en-US" sz="3200" dirty="0">
              <a:solidFill>
                <a:schemeClr val="bg1"/>
              </a:solidFill>
              <a:latin typeface="楷体" panose="02010609060101010101" charset="-122"/>
              <a:ea typeface="楷体" panose="02010609060101010101" charset="-122"/>
            </a:endParaRPr>
          </a:p>
        </p:txBody>
      </p:sp>
      <p:pic>
        <p:nvPicPr>
          <p:cNvPr id="2" name="Picture 1"/>
          <p:cNvPicPr>
            <a:picLocks noChangeAspect="1"/>
          </p:cNvPicPr>
          <p:nvPr/>
        </p:nvPicPr>
        <p:blipFill>
          <a:blip r:embed="rId1"/>
          <a:stretch>
            <a:fillRect/>
          </a:stretch>
        </p:blipFill>
        <p:spPr>
          <a:xfrm>
            <a:off x="1123315" y="971550"/>
            <a:ext cx="9944735" cy="4914900"/>
          </a:xfrm>
          <a:prstGeom prst="rect">
            <a:avLst/>
          </a:prstGeom>
        </p:spPr>
      </p:pic>
    </p:spTree>
  </p:cSld>
  <p:clrMapOvr>
    <a:masterClrMapping/>
  </p:clrMapOvr>
  <p:transition spd="slow">
    <p:random/>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107632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四、算法面试题</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硬币组合</a:t>
            </a:r>
            <a:endParaRPr lang="zh-CN" altLang="en-US" sz="3200" dirty="0">
              <a:solidFill>
                <a:schemeClr val="bg1"/>
              </a:solidFill>
              <a:latin typeface="楷体" panose="02010609060101010101" charset="-122"/>
              <a:ea typeface="楷体" panose="02010609060101010101" charset="-122"/>
            </a:endParaRPr>
          </a:p>
          <a:p>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421640" y="1511300"/>
            <a:ext cx="5783580" cy="2861310"/>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思路一：</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 </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1. 求指定硬币种类的最小公倍数；</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2. 在硬币个数充足的情况下不同类型硬币相加的余数的组合；</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3. 逐步考虑部分硬币类型个数不足情况下组合；</a:t>
            </a:r>
            <a:r>
              <a:rPr sz="2000">
                <a:gradFill>
                  <a:gsLst>
                    <a:gs pos="0">
                      <a:srgbClr val="007BD3"/>
                    </a:gs>
                    <a:gs pos="100000">
                      <a:srgbClr val="034373"/>
                    </a:gs>
                  </a:gsLst>
                  <a:lin ang="5400000" scaled="0"/>
                </a:gradFill>
                <a:latin typeface="楷体" panose="02010609060101010101" charset="-122"/>
                <a:ea typeface="楷体" panose="02010609060101010101" charset="-122"/>
              </a:rPr>
              <a:t>    </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13" name="文本框 12"/>
          <p:cNvSpPr txBox="1"/>
          <p:nvPr/>
        </p:nvSpPr>
        <p:spPr>
          <a:xfrm>
            <a:off x="6610985" y="1690370"/>
            <a:ext cx="5465445" cy="1060450"/>
          </a:xfrm>
          <a:prstGeom prst="rect">
            <a:avLst/>
          </a:prstGeom>
          <a:noFill/>
        </p:spPr>
        <p:txBody>
          <a:bodyPr wrap="square" rtlCol="0">
            <a:spAutoFit/>
          </a:bodyPr>
          <a:p>
            <a:pPr latinLnBrk="0">
              <a:spcAft>
                <a:spcPts val="900"/>
              </a:spcAft>
            </a:pPr>
            <a:endParaRPr lang="zh-CN" sz="1600">
              <a:latin typeface="楷体" panose="02010609060101010101" charset="-122"/>
              <a:ea typeface="楷体" panose="02010609060101010101" charset="-122"/>
            </a:endParaRPr>
          </a:p>
          <a:p>
            <a:pPr latinLnBrk="0">
              <a:spcAft>
                <a:spcPts val="900"/>
              </a:spcAft>
            </a:pP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代码参见</a:t>
            </a:r>
            <a:r>
              <a:rPr lang="en-US" altLang="zh-CN" sz="1600">
                <a:latin typeface="楷体" panose="02010609060101010101" charset="-122"/>
                <a:ea typeface="楷体" panose="02010609060101010101" charset="-122"/>
              </a:rPr>
              <a:t>oldboy/algo/coin_combination.py</a:t>
            </a:r>
            <a:endParaRPr lang="en-US" altLang="zh-CN"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2998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二、算法面试题</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890905" y="1793240"/>
            <a:ext cx="9521190" cy="1076325"/>
          </a:xfrm>
          <a:prstGeom prst="rect">
            <a:avLst/>
          </a:prstGeom>
          <a:noFill/>
        </p:spPr>
        <p:txBody>
          <a:bodyPr wrap="square" rtlCol="0">
            <a:spAutoFit/>
          </a:bodyPr>
          <a:p>
            <a:pPr indent="0">
              <a:buClrTx/>
              <a:buFont typeface="Arial" panose="020B0604020202020204" pitchFamily="34" charset="0"/>
              <a:buNone/>
            </a:pP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面试题</a:t>
            </a:r>
            <a:r>
              <a:rPr lang="en-US" altLang="zh-CN" sz="3200">
                <a:gradFill>
                  <a:gsLst>
                    <a:gs pos="0">
                      <a:srgbClr val="007BD3"/>
                    </a:gs>
                    <a:gs pos="100000">
                      <a:srgbClr val="034373"/>
                    </a:gs>
                  </a:gsLst>
                  <a:lin ang="5400000" scaled="0"/>
                </a:gradFill>
                <a:latin typeface="楷体" panose="02010609060101010101" charset="-122"/>
                <a:ea typeface="楷体" panose="02010609060101010101" charset="-122"/>
              </a:rPr>
              <a:t>3</a:t>
            </a: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：给你一副</a:t>
            </a:r>
            <a:r>
              <a:rPr lang="en-US" altLang="zh-CN" sz="3200">
                <a:gradFill>
                  <a:gsLst>
                    <a:gs pos="0">
                      <a:srgbClr val="007BD3"/>
                    </a:gs>
                    <a:gs pos="100000">
                      <a:srgbClr val="034373"/>
                    </a:gs>
                  </a:gsLst>
                  <a:lin ang="5400000" scaled="0"/>
                </a:gradFill>
                <a:latin typeface="楷体" panose="02010609060101010101" charset="-122"/>
                <a:ea typeface="楷体" panose="02010609060101010101" charset="-122"/>
              </a:rPr>
              <a:t>54</a:t>
            </a:r>
            <a:r>
              <a:rPr lang="zh-CN" altLang="en-US" sz="3200">
                <a:gradFill>
                  <a:gsLst>
                    <a:gs pos="0">
                      <a:srgbClr val="007BD3"/>
                    </a:gs>
                    <a:gs pos="100000">
                      <a:srgbClr val="034373"/>
                    </a:gs>
                  </a:gsLst>
                  <a:lin ang="5400000" scaled="0"/>
                </a:gradFill>
                <a:latin typeface="楷体" panose="02010609060101010101" charset="-122"/>
                <a:ea typeface="楷体" panose="02010609060101010101" charset="-122"/>
              </a:rPr>
              <a:t>张的有序的新扑克牌，设计一个洗牌算法，打乱牌顺序。</a:t>
            </a:r>
            <a:endParaRPr lang="zh-CN" altLang="en-US" sz="3200">
              <a:gradFill>
                <a:gsLst>
                  <a:gs pos="0">
                    <a:srgbClr val="007BD3"/>
                  </a:gs>
                  <a:gs pos="100000">
                    <a:srgbClr val="034373"/>
                  </a:gs>
                </a:gsLst>
                <a:lin ang="5400000" scaled="0"/>
              </a:gradFill>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107632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四、算法面试题</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洗牌算法</a:t>
            </a:r>
            <a:endParaRPr lang="zh-CN" altLang="en-US" sz="3200" dirty="0">
              <a:solidFill>
                <a:schemeClr val="bg1"/>
              </a:solidFill>
              <a:latin typeface="楷体" panose="02010609060101010101" charset="-122"/>
              <a:ea typeface="楷体" panose="02010609060101010101" charset="-122"/>
            </a:endParaRPr>
          </a:p>
          <a:p>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421640" y="1511300"/>
            <a:ext cx="5783580" cy="3169285"/>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思路一：</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 </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1. 从还没处理的数组（假如还剩k个）中，随机产生一个[0, k]之间的数字p（假设数组从0开始）；</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2. 从剩下的k个数中把第p个数取出；</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3. 重复步骤2和3直到数字全部取完；</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4. 从步骤3取出的数字序列便是一个打乱了的数列。</a:t>
            </a:r>
            <a:r>
              <a:rPr sz="2000">
                <a:gradFill>
                  <a:gsLst>
                    <a:gs pos="0">
                      <a:srgbClr val="007BD3"/>
                    </a:gs>
                    <a:gs pos="100000">
                      <a:srgbClr val="034373"/>
                    </a:gs>
                  </a:gsLst>
                  <a:lin ang="5400000" scaled="0"/>
                </a:gradFill>
                <a:latin typeface="楷体" panose="02010609060101010101" charset="-122"/>
                <a:ea typeface="楷体" panose="02010609060101010101" charset="-122"/>
              </a:rPr>
              <a:t>    </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13" name="文本框 12"/>
          <p:cNvSpPr txBox="1"/>
          <p:nvPr/>
        </p:nvSpPr>
        <p:spPr>
          <a:xfrm>
            <a:off x="6610985" y="1690370"/>
            <a:ext cx="5465445" cy="4923155"/>
          </a:xfrm>
          <a:prstGeom prst="rect">
            <a:avLst/>
          </a:prstGeom>
          <a:noFill/>
        </p:spPr>
        <p:txBody>
          <a:bodyPr wrap="square" rtlCol="0">
            <a:spAutoFit/>
          </a:bodyPr>
          <a:p>
            <a:pPr latinLnBrk="0">
              <a:spcAft>
                <a:spcPts val="900"/>
              </a:spcAft>
            </a:pPr>
            <a:r>
              <a:rPr lang="zh-CN" sz="1600">
                <a:latin typeface="楷体" panose="02010609060101010101" charset="-122"/>
                <a:ea typeface="楷体" panose="02010609060101010101" charset="-122"/>
              </a:rPr>
              <a:t>def shuffle_card1(card_array=[]):</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1. 从还没处理的数组（假如还剩k个）中，随机产生一个[0, k]之间的数字p（假设数组从0开始）；</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2. 从剩下的k个数中把第p个数取出；</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3. 重复步骤2和3直到数字全部取完；</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4. 从步骤3取出的数字序列便是一个打乱了的数列。</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result = []</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while card_array:</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p = randrange(0, len(card_array))</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result.append(card_array[p])</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card_array.pop(p)</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return result</a:t>
            </a:r>
            <a:endParaRPr lang="zh-CN"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107632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四、算法面试题</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洗牌算法</a:t>
            </a:r>
            <a:endParaRPr lang="zh-CN" altLang="en-US" sz="3200" dirty="0">
              <a:solidFill>
                <a:schemeClr val="bg1"/>
              </a:solidFill>
              <a:latin typeface="楷体" panose="02010609060101010101" charset="-122"/>
              <a:ea typeface="楷体" panose="02010609060101010101" charset="-122"/>
            </a:endParaRPr>
          </a:p>
          <a:p>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421640" y="1511300"/>
            <a:ext cx="5783580" cy="1014730"/>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思路二</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 </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13" name="文本框 12"/>
          <p:cNvSpPr txBox="1"/>
          <p:nvPr/>
        </p:nvSpPr>
        <p:spPr>
          <a:xfrm>
            <a:off x="4330700" y="1162050"/>
            <a:ext cx="5465445" cy="5053965"/>
          </a:xfrm>
          <a:prstGeom prst="rect">
            <a:avLst/>
          </a:prstGeom>
          <a:noFill/>
        </p:spPr>
        <p:txBody>
          <a:bodyPr wrap="square" rtlCol="0">
            <a:spAutoFit/>
          </a:bodyPr>
          <a:p>
            <a:pPr latinLnBrk="0">
              <a:spcAft>
                <a:spcPts val="900"/>
              </a:spcAft>
            </a:pPr>
            <a:r>
              <a:rPr lang="zh-CN" sz="1600">
                <a:latin typeface="楷体" panose="02010609060101010101" charset="-122"/>
                <a:ea typeface="楷体" panose="02010609060101010101" charset="-122"/>
              </a:rPr>
              <a:t>def shuffle_card2(card_array=[]):</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每次从从处理的数据中随机取出一个数字，然后把该数字放在新的数组的头部，即数组头部存放的是已经处理过的数字</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:param card_array:</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:return:</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result = copy.deepcopy(card_array)</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card_count = len(card_array)</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for j in range(0, card_count - 1):</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random_num = randint(j + 1, card_count - 1)</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result[j], result[random_num] = result[random_num], result[j]</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return result</a:t>
            </a:r>
            <a:endParaRPr lang="zh-CN"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107632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四、算法面试题</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洗牌算法</a:t>
            </a:r>
            <a:endParaRPr lang="zh-CN" altLang="en-US" sz="3200" dirty="0">
              <a:solidFill>
                <a:schemeClr val="bg1"/>
              </a:solidFill>
              <a:latin typeface="楷体" panose="02010609060101010101" charset="-122"/>
              <a:ea typeface="楷体" panose="02010609060101010101" charset="-122"/>
            </a:endParaRPr>
          </a:p>
          <a:p>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421640" y="1511300"/>
            <a:ext cx="5783580" cy="1014730"/>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思路三</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 </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13" name="文本框 12"/>
          <p:cNvSpPr txBox="1"/>
          <p:nvPr/>
        </p:nvSpPr>
        <p:spPr>
          <a:xfrm>
            <a:off x="3810000" y="1511300"/>
            <a:ext cx="5465445" cy="4084955"/>
          </a:xfrm>
          <a:prstGeom prst="rect">
            <a:avLst/>
          </a:prstGeom>
          <a:noFill/>
        </p:spPr>
        <p:txBody>
          <a:bodyPr wrap="square" rtlCol="0">
            <a:spAutoFit/>
          </a:bodyPr>
          <a:p>
            <a:pPr latinLnBrk="0">
              <a:spcAft>
                <a:spcPts val="900"/>
              </a:spcAft>
            </a:pPr>
            <a:r>
              <a:rPr lang="zh-CN" sz="1600">
                <a:latin typeface="楷体" panose="02010609060101010101" charset="-122"/>
                <a:ea typeface="楷体" panose="02010609060101010101" charset="-122"/>
              </a:rPr>
              <a:t>def shuffle_card3(card_array=[]):</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每次从从处理的数据中随机取出一个数字，然后把该数字放在数组的头部，即数组头部存放的是已经处理过的数字</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:param card_array:</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:return:</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card_count = len(card_array)</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for j in range(0, card_count - 1):</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random_num = randint(j + 1, card_count - 1)</a:t>
            </a:r>
            <a:endParaRPr lang="zh-CN" sz="1600">
              <a:latin typeface="楷体" panose="02010609060101010101" charset="-122"/>
              <a:ea typeface="楷体" panose="02010609060101010101" charset="-122"/>
            </a:endParaRPr>
          </a:p>
          <a:p>
            <a:pPr latinLnBrk="0">
              <a:spcAft>
                <a:spcPts val="900"/>
              </a:spcAft>
            </a:pPr>
            <a:r>
              <a:rPr lang="zh-CN" sz="1600">
                <a:latin typeface="楷体" panose="02010609060101010101" charset="-122"/>
                <a:ea typeface="楷体" panose="02010609060101010101" charset="-122"/>
              </a:rPr>
              <a:t>        card_array[j], card_array[random_num] = card_array[random_num], card_array[j]</a:t>
            </a:r>
            <a:endParaRPr lang="zh-CN" sz="16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299835"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二、算法面试题</a:t>
            </a:r>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586105" y="815340"/>
            <a:ext cx="4709795" cy="4954270"/>
          </a:xfrm>
          <a:prstGeom prst="rect">
            <a:avLst/>
          </a:prstGeom>
          <a:noFill/>
        </p:spPr>
        <p:txBody>
          <a:bodyPr wrap="square" rtlCol="0">
            <a:spAutoFit/>
          </a:bodyPr>
          <a:p>
            <a:pPr indent="0">
              <a:buClrTx/>
              <a:buFont typeface="Arial" panose="020B0604020202020204" pitchFamily="34" charset="0"/>
              <a:buNone/>
            </a:pPr>
            <a:r>
              <a:rPr lang="zh-CN" altLang="en-US" sz="2400">
                <a:gradFill>
                  <a:gsLst>
                    <a:gs pos="0">
                      <a:srgbClr val="007BD3"/>
                    </a:gs>
                    <a:gs pos="100000">
                      <a:srgbClr val="034373"/>
                    </a:gs>
                  </a:gsLst>
                  <a:lin ang="5400000" scaled="0"/>
                </a:gradFill>
                <a:latin typeface="楷体" panose="02010609060101010101" charset="-122"/>
                <a:ea typeface="楷体" panose="02010609060101010101" charset="-122"/>
              </a:rPr>
              <a:t>面试题</a:t>
            </a:r>
            <a:r>
              <a:rPr lang="en-US" altLang="zh-CN" sz="2400">
                <a:gradFill>
                  <a:gsLst>
                    <a:gs pos="0">
                      <a:srgbClr val="007BD3"/>
                    </a:gs>
                    <a:gs pos="100000">
                      <a:srgbClr val="034373"/>
                    </a:gs>
                  </a:gsLst>
                  <a:lin ang="5400000" scaled="0"/>
                </a:gradFill>
                <a:latin typeface="楷体" panose="02010609060101010101" charset="-122"/>
                <a:ea typeface="楷体" panose="02010609060101010101" charset="-122"/>
              </a:rPr>
              <a:t>3</a:t>
            </a:r>
            <a:r>
              <a:rPr lang="zh-CN" altLang="en-US" sz="2400">
                <a:gradFill>
                  <a:gsLst>
                    <a:gs pos="0">
                      <a:srgbClr val="007BD3"/>
                    </a:gs>
                    <a:gs pos="100000">
                      <a:srgbClr val="034373"/>
                    </a:gs>
                  </a:gsLst>
                  <a:lin ang="5400000" scaled="0"/>
                </a:gradFill>
                <a:latin typeface="楷体" panose="02010609060101010101" charset="-122"/>
                <a:ea typeface="楷体" panose="02010609060101010101" charset="-122"/>
              </a:rPr>
              <a:t>：</a:t>
            </a:r>
            <a:r>
              <a:rPr sz="2400">
                <a:gradFill>
                  <a:gsLst>
                    <a:gs pos="0">
                      <a:srgbClr val="007BD3"/>
                    </a:gs>
                    <a:gs pos="100000">
                      <a:srgbClr val="034373"/>
                    </a:gs>
                  </a:gsLst>
                  <a:lin ang="5400000" scaled="0"/>
                </a:gradFill>
                <a:latin typeface="楷体" panose="02010609060101010101" charset="-122"/>
                <a:ea typeface="楷体" panose="02010609060101010101" charset="-122"/>
              </a:rPr>
              <a:t>写一个函数，传递两个参数（旋转角度， 数组）求出旋转后数组的结果</a:t>
            </a:r>
            <a:endParaRPr sz="24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32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rPr>
              <a:t>例如</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rPr>
              <a:t>旋转 ： 90°</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rPr>
              <a:t>数组：</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en-US">
                <a:gradFill>
                  <a:gsLst>
                    <a:gs pos="0">
                      <a:srgbClr val="007BD3"/>
                    </a:gs>
                    <a:gs pos="100000">
                      <a:srgbClr val="034373"/>
                    </a:gs>
                  </a:gsLst>
                  <a:lin ang="5400000" scaled="0"/>
                </a:gradFill>
                <a:latin typeface="楷体" panose="02010609060101010101" charset="-122"/>
                <a:ea typeface="楷体" panose="02010609060101010101" charset="-122"/>
              </a:rPr>
              <a:t>	</a:t>
            </a:r>
            <a:r>
              <a:rPr>
                <a:gradFill>
                  <a:gsLst>
                    <a:gs pos="0">
                      <a:srgbClr val="007BD3"/>
                    </a:gs>
                    <a:gs pos="100000">
                      <a:srgbClr val="034373"/>
                    </a:gs>
                  </a:gsLst>
                  <a:lin ang="5400000" scaled="0"/>
                </a:gradFill>
                <a:latin typeface="楷体" panose="02010609060101010101" charset="-122"/>
                <a:ea typeface="楷体" panose="02010609060101010101" charset="-122"/>
              </a:rPr>
              <a:t>1 </a:t>
            </a:r>
            <a:r>
              <a:rPr lang="en-US">
                <a:gradFill>
                  <a:gsLst>
                    <a:gs pos="0">
                      <a:srgbClr val="007BD3"/>
                    </a:gs>
                    <a:gs pos="100000">
                      <a:srgbClr val="034373"/>
                    </a:gs>
                  </a:gsLst>
                  <a:lin ang="5400000" scaled="0"/>
                </a:gradFill>
                <a:latin typeface="楷体" panose="02010609060101010101" charset="-122"/>
                <a:ea typeface="楷体" panose="02010609060101010101" charset="-122"/>
              </a:rPr>
              <a:t>	</a:t>
            </a:r>
            <a:r>
              <a:rPr>
                <a:gradFill>
                  <a:gsLst>
                    <a:gs pos="0">
                      <a:srgbClr val="007BD3"/>
                    </a:gs>
                    <a:gs pos="100000">
                      <a:srgbClr val="034373"/>
                    </a:gs>
                  </a:gsLst>
                  <a:lin ang="5400000" scaled="0"/>
                </a:gradFill>
                <a:latin typeface="楷体" panose="02010609060101010101" charset="-122"/>
                <a:ea typeface="楷体" panose="02010609060101010101" charset="-122"/>
              </a:rPr>
              <a:t>2 	3</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en-US">
                <a:gradFill>
                  <a:gsLst>
                    <a:gs pos="0">
                      <a:srgbClr val="007BD3"/>
                    </a:gs>
                    <a:gs pos="100000">
                      <a:srgbClr val="034373"/>
                    </a:gs>
                  </a:gsLst>
                  <a:lin ang="5400000" scaled="0"/>
                </a:gradFill>
                <a:latin typeface="楷体" panose="02010609060101010101" charset="-122"/>
                <a:ea typeface="楷体" panose="02010609060101010101" charset="-122"/>
              </a:rPr>
              <a:t>	</a:t>
            </a:r>
            <a:r>
              <a:rPr>
                <a:gradFill>
                  <a:gsLst>
                    <a:gs pos="0">
                      <a:srgbClr val="007BD3"/>
                    </a:gs>
                    <a:gs pos="100000">
                      <a:srgbClr val="034373"/>
                    </a:gs>
                  </a:gsLst>
                  <a:lin ang="5400000" scaled="0"/>
                </a:gradFill>
                <a:latin typeface="楷体" panose="02010609060101010101" charset="-122"/>
                <a:ea typeface="楷体" panose="02010609060101010101" charset="-122"/>
              </a:rPr>
              <a:t>4	5	6</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en-US">
                <a:gradFill>
                  <a:gsLst>
                    <a:gs pos="0">
                      <a:srgbClr val="007BD3"/>
                    </a:gs>
                    <a:gs pos="100000">
                      <a:srgbClr val="034373"/>
                    </a:gs>
                  </a:gsLst>
                  <a:lin ang="5400000" scaled="0"/>
                </a:gradFill>
                <a:latin typeface="楷体" panose="02010609060101010101" charset="-122"/>
                <a:ea typeface="楷体" panose="02010609060101010101" charset="-122"/>
              </a:rPr>
              <a:t>	</a:t>
            </a:r>
            <a:r>
              <a:rPr>
                <a:gradFill>
                  <a:gsLst>
                    <a:gs pos="0">
                      <a:srgbClr val="007BD3"/>
                    </a:gs>
                    <a:gs pos="100000">
                      <a:srgbClr val="034373"/>
                    </a:gs>
                  </a:gsLst>
                  <a:lin ang="5400000" scaled="0"/>
                </a:gradFill>
                <a:latin typeface="楷体" panose="02010609060101010101" charset="-122"/>
                <a:ea typeface="楷体" panose="02010609060101010101" charset="-122"/>
              </a:rPr>
              <a:t>7	8	9</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rPr>
              <a:t>结果为：</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rPr>
              <a:t>	7	4	1</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rPr>
              <a:t>	8	5	2</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rPr>
              <a:t>	9	6	3</a:t>
            </a:r>
            <a:endParaRPr sz="16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16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sz="16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3" name="Text Box 2"/>
          <p:cNvSpPr txBox="1"/>
          <p:nvPr/>
        </p:nvSpPr>
        <p:spPr>
          <a:xfrm>
            <a:off x="6059170" y="2644775"/>
            <a:ext cx="4737735" cy="2861310"/>
          </a:xfrm>
          <a:prstGeom prst="rect">
            <a:avLst/>
          </a:prstGeom>
          <a:noFill/>
        </p:spPr>
        <p:txBody>
          <a:bodyPr wrap="square" rtlCol="0">
            <a:spAutoFit/>
          </a:bodyPr>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sym typeface="+mn-ea"/>
              </a:rPr>
              <a:t>旋转： 180°</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sym typeface="+mn-ea"/>
              </a:rPr>
              <a:t>数组：</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en-US">
                <a:gradFill>
                  <a:gsLst>
                    <a:gs pos="0">
                      <a:srgbClr val="007BD3"/>
                    </a:gs>
                    <a:gs pos="100000">
                      <a:srgbClr val="034373"/>
                    </a:gs>
                  </a:gsLst>
                  <a:lin ang="5400000" scaled="0"/>
                </a:gradFill>
                <a:latin typeface="楷体" panose="02010609060101010101" charset="-122"/>
                <a:ea typeface="楷体" panose="02010609060101010101" charset="-122"/>
                <a:sym typeface="+mn-ea"/>
              </a:rPr>
              <a:t>	</a:t>
            </a:r>
            <a:r>
              <a:rPr>
                <a:gradFill>
                  <a:gsLst>
                    <a:gs pos="0">
                      <a:srgbClr val="007BD3"/>
                    </a:gs>
                    <a:gs pos="100000">
                      <a:srgbClr val="034373"/>
                    </a:gs>
                  </a:gsLst>
                  <a:lin ang="5400000" scaled="0"/>
                </a:gradFill>
                <a:latin typeface="楷体" panose="02010609060101010101" charset="-122"/>
                <a:ea typeface="楷体" panose="02010609060101010101" charset="-122"/>
                <a:sym typeface="+mn-ea"/>
              </a:rPr>
              <a:t>1	2 	3</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en-US">
                <a:gradFill>
                  <a:gsLst>
                    <a:gs pos="0">
                      <a:srgbClr val="007BD3"/>
                    </a:gs>
                    <a:gs pos="100000">
                      <a:srgbClr val="034373"/>
                    </a:gs>
                  </a:gsLst>
                  <a:lin ang="5400000" scaled="0"/>
                </a:gradFill>
                <a:latin typeface="楷体" panose="02010609060101010101" charset="-122"/>
                <a:ea typeface="楷体" panose="02010609060101010101" charset="-122"/>
                <a:sym typeface="+mn-ea"/>
              </a:rPr>
              <a:t>	</a:t>
            </a:r>
            <a:r>
              <a:rPr>
                <a:gradFill>
                  <a:gsLst>
                    <a:gs pos="0">
                      <a:srgbClr val="007BD3"/>
                    </a:gs>
                    <a:gs pos="100000">
                      <a:srgbClr val="034373"/>
                    </a:gs>
                  </a:gsLst>
                  <a:lin ang="5400000" scaled="0"/>
                </a:gradFill>
                <a:latin typeface="楷体" panose="02010609060101010101" charset="-122"/>
                <a:ea typeface="楷体" panose="02010609060101010101" charset="-122"/>
                <a:sym typeface="+mn-ea"/>
              </a:rPr>
              <a:t>4	5	6</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en-US">
                <a:gradFill>
                  <a:gsLst>
                    <a:gs pos="0">
                      <a:srgbClr val="007BD3"/>
                    </a:gs>
                    <a:gs pos="100000">
                      <a:srgbClr val="034373"/>
                    </a:gs>
                  </a:gsLst>
                  <a:lin ang="5400000" scaled="0"/>
                </a:gradFill>
                <a:latin typeface="楷体" panose="02010609060101010101" charset="-122"/>
                <a:ea typeface="楷体" panose="02010609060101010101" charset="-122"/>
                <a:sym typeface="+mn-ea"/>
              </a:rPr>
              <a:t>	</a:t>
            </a:r>
            <a:r>
              <a:rPr>
                <a:gradFill>
                  <a:gsLst>
                    <a:gs pos="0">
                      <a:srgbClr val="007BD3"/>
                    </a:gs>
                    <a:gs pos="100000">
                      <a:srgbClr val="034373"/>
                    </a:gs>
                  </a:gsLst>
                  <a:lin ang="5400000" scaled="0"/>
                </a:gradFill>
                <a:latin typeface="楷体" panose="02010609060101010101" charset="-122"/>
                <a:ea typeface="楷体" panose="02010609060101010101" charset="-122"/>
                <a:sym typeface="+mn-ea"/>
              </a:rPr>
              <a:t>7	8	9</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sym typeface="+mn-ea"/>
              </a:rPr>
              <a:t>结果为：</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sym typeface="+mn-ea"/>
              </a:rPr>
              <a:t>	9	8	7</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sym typeface="+mn-ea"/>
              </a:rPr>
              <a:t>	6	5	4</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a:gradFill>
                  <a:gsLst>
                    <a:gs pos="0">
                      <a:srgbClr val="007BD3"/>
                    </a:gs>
                    <a:gs pos="100000">
                      <a:srgbClr val="034373"/>
                    </a:gs>
                  </a:gsLst>
                  <a:lin ang="5400000" scaled="0"/>
                </a:gradFill>
                <a:latin typeface="楷体" panose="02010609060101010101" charset="-122"/>
                <a:ea typeface="楷体" panose="02010609060101010101" charset="-122"/>
                <a:sym typeface="+mn-ea"/>
              </a:rPr>
              <a:t>	3	2	1</a:t>
            </a:r>
            <a:endParaRPr>
              <a:gradFill>
                <a:gsLst>
                  <a:gs pos="0">
                    <a:srgbClr val="007BD3"/>
                  </a:gs>
                  <a:gs pos="100000">
                    <a:srgbClr val="034373"/>
                  </a:gs>
                </a:gsLst>
                <a:lin ang="5400000" scaled="0"/>
              </a:gradFill>
              <a:latin typeface="楷体" panose="02010609060101010101" charset="-122"/>
              <a:ea typeface="楷体" panose="02010609060101010101" charset="-122"/>
            </a:endParaRPr>
          </a:p>
          <a:p>
            <a:endParaRPr lang="en-US"/>
          </a:p>
        </p:txBody>
      </p:sp>
    </p:spTree>
  </p:cSld>
  <p:clrMapOvr>
    <a:masterClrMapping/>
  </p:clrMapOvr>
  <p:transition spd="slow">
    <p:random/>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107632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四、算法面试题</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数组旋转</a:t>
            </a:r>
            <a:endParaRPr lang="zh-CN" altLang="en-US" sz="3200" dirty="0">
              <a:solidFill>
                <a:schemeClr val="bg1"/>
              </a:solidFill>
              <a:latin typeface="楷体" panose="02010609060101010101" charset="-122"/>
              <a:ea typeface="楷体" panose="02010609060101010101" charset="-122"/>
            </a:endParaRPr>
          </a:p>
          <a:p>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250825" y="1511300"/>
            <a:ext cx="5501005" cy="2553335"/>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思路一：</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 </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将原始数组的行做列，列做行产生一个新数组缓存起来；</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四次旋转的四个结果即为原始数组、缓存的行列转换的数组，原始数组每行逆转，缓存的数组每行逆转。</a:t>
            </a:r>
            <a:r>
              <a:rPr sz="2000">
                <a:gradFill>
                  <a:gsLst>
                    <a:gs pos="0">
                      <a:srgbClr val="007BD3"/>
                    </a:gs>
                    <a:gs pos="100000">
                      <a:srgbClr val="034373"/>
                    </a:gs>
                  </a:gsLst>
                  <a:lin ang="5400000" scaled="0"/>
                </a:gradFill>
                <a:latin typeface="楷体" panose="02010609060101010101" charset="-122"/>
                <a:ea typeface="楷体" panose="02010609060101010101" charset="-122"/>
              </a:rPr>
              <a:t>    </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
        <p:nvSpPr>
          <p:cNvPr id="13" name="文本框 12"/>
          <p:cNvSpPr txBox="1"/>
          <p:nvPr/>
        </p:nvSpPr>
        <p:spPr>
          <a:xfrm>
            <a:off x="6034405" y="881380"/>
            <a:ext cx="6185535" cy="5631180"/>
          </a:xfrm>
          <a:prstGeom prst="rect">
            <a:avLst/>
          </a:prstGeom>
          <a:noFill/>
        </p:spPr>
        <p:txBody>
          <a:bodyPr wrap="square" rtlCol="0">
            <a:spAutoFit/>
          </a:bodyPr>
          <a:p>
            <a:pPr latinLnBrk="0">
              <a:spcAft>
                <a:spcPts val="900"/>
              </a:spcAft>
            </a:pPr>
            <a:r>
              <a:rPr lang="zh-CN" sz="1000">
                <a:latin typeface="楷体" panose="02010609060101010101" charset="-122"/>
                <a:ea typeface="楷体" panose="02010609060101010101" charset="-122"/>
              </a:rPr>
              <a:t>def rotate_array(angle, data):</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:param angle: int， 旋转角度，取值范围为[90, 180, 270, 360]</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:param data: list, [[], [], ...]</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:return: list, [[], [], []]</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lis = list()</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lis1 = reverse_row_col(data)</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angle = angle % 360  # 数组每旋转360度回到原地</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if 90 == angle:</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for row_index, row in enumerate(lis1):</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lis.append([i for i in reversed(row)])</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elif 180 == angle:</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lis2 = [i for i in reversed(data)]</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for row_index, row in enumerate(lis2):</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lis.append([i for i in reversed(row)])</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elif 270 == angle:</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lis = [i for i in reversed(lis1)]</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else:</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lis = data</a:t>
            </a:r>
            <a:endParaRPr lang="zh-CN" sz="1000">
              <a:latin typeface="楷体" panose="02010609060101010101" charset="-122"/>
              <a:ea typeface="楷体" panose="02010609060101010101" charset="-122"/>
            </a:endParaRPr>
          </a:p>
          <a:p>
            <a:pPr latinLnBrk="0">
              <a:spcAft>
                <a:spcPts val="900"/>
              </a:spcAft>
            </a:pPr>
            <a:r>
              <a:rPr lang="zh-CN" sz="1000">
                <a:latin typeface="楷体" panose="02010609060101010101" charset="-122"/>
                <a:ea typeface="楷体" panose="02010609060101010101" charset="-122"/>
              </a:rPr>
              <a:t>    return lis</a:t>
            </a:r>
            <a:endParaRPr lang="zh-CN" sz="10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107632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四、算法面试题</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数组旋转</a:t>
            </a:r>
            <a:endParaRPr lang="zh-CN" altLang="en-US" sz="3200" dirty="0">
              <a:solidFill>
                <a:schemeClr val="bg1"/>
              </a:solidFill>
              <a:latin typeface="楷体" panose="02010609060101010101" charset="-122"/>
              <a:ea typeface="楷体" panose="02010609060101010101" charset="-122"/>
            </a:endParaRPr>
          </a:p>
          <a:p>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861820" y="1382395"/>
            <a:ext cx="8561070" cy="4092575"/>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思路二</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 </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四种情况：</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1. 90度，依次去每列第i个元素（降序），如第行数为m, 列数为n，则取第n列第i个元素，第n-1列第i个元素…；</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2. 180度，依次去每行第i个元素（降序），如第行数为m, 列数为n，则取第i行第n个元素，第i行第n-1个元素…；</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3. 270度，依次去每列第i个元素（升序），如第行数为m, 列数为n，则取第i列第k个元素，第i+1列第k个元素…；</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4. 360度，原数组不变</a:t>
            </a:r>
            <a:r>
              <a:rPr sz="2000">
                <a:gradFill>
                  <a:gsLst>
                    <a:gs pos="0">
                      <a:srgbClr val="007BD3"/>
                    </a:gs>
                    <a:gs pos="100000">
                      <a:srgbClr val="034373"/>
                    </a:gs>
                  </a:gsLst>
                  <a:lin ang="5400000" scaled="0"/>
                </a:gradFill>
                <a:latin typeface="楷体" panose="02010609060101010101" charset="-122"/>
                <a:ea typeface="楷体" panose="02010609060101010101" charset="-122"/>
              </a:rPr>
              <a:t>    </a:t>
            </a:r>
            <a:endParaRPr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6744335" cy="107632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四、算法面试题</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数组旋转</a:t>
            </a:r>
            <a:endParaRPr lang="zh-CN" altLang="en-US" sz="3200" dirty="0">
              <a:solidFill>
                <a:schemeClr val="bg1"/>
              </a:solidFill>
              <a:latin typeface="楷体" panose="02010609060101010101" charset="-122"/>
              <a:ea typeface="楷体" panose="02010609060101010101" charset="-122"/>
            </a:endParaRPr>
          </a:p>
          <a:p>
            <a:endParaRPr lang="zh-CN" altLang="en-US" sz="3200" dirty="0">
              <a:solidFill>
                <a:schemeClr val="bg1"/>
              </a:solidFill>
              <a:latin typeface="楷体" panose="02010609060101010101" charset="-122"/>
              <a:ea typeface="楷体" panose="02010609060101010101" charset="-122"/>
            </a:endParaRPr>
          </a:p>
        </p:txBody>
      </p:sp>
      <p:sp>
        <p:nvSpPr>
          <p:cNvPr id="2" name="文本框 1"/>
          <p:cNvSpPr txBox="1"/>
          <p:nvPr/>
        </p:nvSpPr>
        <p:spPr>
          <a:xfrm>
            <a:off x="1861820" y="1713865"/>
            <a:ext cx="8561070" cy="1322070"/>
          </a:xfrm>
          <a:prstGeom prst="rect">
            <a:avLst/>
          </a:prstGeom>
          <a:noFill/>
        </p:spPr>
        <p:txBody>
          <a:bodyPr wrap="square" rtlCol="0">
            <a:spAutoFit/>
          </a:bodyPr>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思路三</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sz="2000">
                <a:gradFill>
                  <a:gsLst>
                    <a:gs pos="0">
                      <a:srgbClr val="007BD3"/>
                    </a:gs>
                    <a:gs pos="100000">
                      <a:srgbClr val="034373"/>
                    </a:gs>
                  </a:gsLst>
                  <a:lin ang="5400000" scaled="0"/>
                </a:gradFill>
                <a:latin typeface="楷体" panose="02010609060101010101" charset="-122"/>
                <a:ea typeface="楷体" panose="02010609060101010101" charset="-122"/>
              </a:rPr>
              <a:t>     </a:t>
            </a:r>
            <a:r>
              <a:rPr lang="zh-CN" sz="2000">
                <a:gradFill>
                  <a:gsLst>
                    <a:gs pos="0">
                      <a:srgbClr val="007BD3"/>
                    </a:gs>
                    <a:gs pos="100000">
                      <a:srgbClr val="034373"/>
                    </a:gs>
                  </a:gsLst>
                  <a:lin ang="5400000" scaled="0"/>
                </a:gradFill>
                <a:latin typeface="楷体" panose="02010609060101010101" charset="-122"/>
                <a:ea typeface="楷体" panose="02010609060101010101" charset="-122"/>
              </a:rPr>
              <a:t> </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Arial" panose="020B0604020202020204" pitchFamily="34" charset="0"/>
              <a:buNone/>
            </a:pPr>
            <a:r>
              <a:rPr lang="zh-CN" sz="2000">
                <a:gradFill>
                  <a:gsLst>
                    <a:gs pos="0">
                      <a:srgbClr val="007BD3"/>
                    </a:gs>
                    <a:gs pos="100000">
                      <a:srgbClr val="034373"/>
                    </a:gs>
                  </a:gsLst>
                  <a:lin ang="5400000" scaled="0"/>
                </a:gradFill>
                <a:latin typeface="楷体" panose="02010609060101010101" charset="-122"/>
                <a:ea typeface="楷体" panose="02010609060101010101" charset="-122"/>
              </a:rPr>
              <a:t>     求出90的结果，180=翻转两次90， 270=翻转3次90，优势是代码简单，但性能相对差些。</a:t>
            </a:r>
            <a:endParaRPr lang="zh-CN" sz="2000">
              <a:gradFill>
                <a:gsLst>
                  <a:gs pos="0">
                    <a:srgbClr val="007BD3"/>
                  </a:gs>
                  <a:gs pos="100000">
                    <a:srgbClr val="034373"/>
                  </a:gs>
                </a:gsLst>
                <a:lin ang="5400000" scaled="0"/>
              </a:gradFill>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3866604"/>
            <a:ext cx="12192000" cy="25603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p>
        </p:txBody>
      </p:sp>
      <p:sp>
        <p:nvSpPr>
          <p:cNvPr id="2" name="矩形 1"/>
          <p:cNvSpPr/>
          <p:nvPr/>
        </p:nvSpPr>
        <p:spPr>
          <a:xfrm>
            <a:off x="0" y="0"/>
            <a:ext cx="12192000" cy="4017276"/>
          </a:xfrm>
          <a:prstGeom prst="rect">
            <a:avLst/>
          </a:prstGeom>
          <a:blipFill>
            <a:blip r:embed="rId1" cstate="prin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p>
        </p:txBody>
      </p:sp>
      <p:sp>
        <p:nvSpPr>
          <p:cNvPr id="10" name="矩形 9"/>
          <p:cNvSpPr/>
          <p:nvPr/>
        </p:nvSpPr>
        <p:spPr>
          <a:xfrm>
            <a:off x="0" y="-1"/>
            <a:ext cx="12192000" cy="4017276"/>
          </a:xfrm>
          <a:prstGeom prst="rect">
            <a:avLst/>
          </a:prstGeom>
          <a:solidFill>
            <a:schemeClr val="accent1">
              <a:alpha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p>
        </p:txBody>
      </p:sp>
      <p:sp>
        <p:nvSpPr>
          <p:cNvPr id="17" name="等腰三角形 16"/>
          <p:cNvSpPr/>
          <p:nvPr/>
        </p:nvSpPr>
        <p:spPr>
          <a:xfrm flipV="1">
            <a:off x="5945124" y="4122093"/>
            <a:ext cx="301752" cy="156719"/>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p>
        </p:txBody>
      </p:sp>
      <p:sp>
        <p:nvSpPr>
          <p:cNvPr id="75" name="文本框 74"/>
          <p:cNvSpPr txBox="1"/>
          <p:nvPr/>
        </p:nvSpPr>
        <p:spPr>
          <a:xfrm>
            <a:off x="2554110" y="1047393"/>
            <a:ext cx="7522060" cy="1322070"/>
          </a:xfrm>
          <a:prstGeom prst="rect">
            <a:avLst/>
          </a:prstGeom>
          <a:noFill/>
        </p:spPr>
        <p:txBody>
          <a:bodyPr wrap="square" rtlCol="0">
            <a:spAutoFit/>
          </a:bodyPr>
          <a:lstStyle/>
          <a:p>
            <a:pPr algn="ctr"/>
            <a:r>
              <a:rPr lang="zh-CN" altLang="en-US" sz="8000" b="1" dirty="0" smtClean="0">
                <a:solidFill>
                  <a:schemeClr val="bg1"/>
                </a:solidFill>
                <a:latin typeface="+mn-ea"/>
                <a:ea typeface="+mn-ea"/>
              </a:rPr>
              <a:t>感谢大家的聆听</a:t>
            </a:r>
            <a:endParaRPr lang="zh-CN" altLang="en-US" sz="8000" b="1" dirty="0">
              <a:solidFill>
                <a:schemeClr val="bg1"/>
              </a:solidFill>
              <a:latin typeface="+mn-ea"/>
              <a:ea typeface="+mn-ea"/>
            </a:endParaRPr>
          </a:p>
        </p:txBody>
      </p:sp>
      <p:sp>
        <p:nvSpPr>
          <p:cNvPr id="3" name="Rectangle 2"/>
          <p:cNvSpPr/>
          <p:nvPr/>
        </p:nvSpPr>
        <p:spPr>
          <a:xfrm>
            <a:off x="3043555" y="4121785"/>
            <a:ext cx="6514465" cy="1198880"/>
          </a:xfrm>
          <a:prstGeom prst="rect">
            <a:avLst/>
          </a:prstGeom>
          <a:noFill/>
          <a:ln>
            <a:noFill/>
          </a:ln>
        </p:spPr>
        <p:txBody>
          <a:bodyPr wrap="none" rtlCol="0" anchor="t">
            <a:spAutoFit/>
            <a:scene3d>
              <a:camera prst="orthographicFront"/>
              <a:lightRig rig="threePt" dir="t"/>
            </a:scene3d>
          </a:bodyPr>
          <a:p>
            <a:pPr algn="ctr"/>
            <a:r>
              <a:rPr lang="en-US" altLang="zh-CN" sz="7200" b="1" i="1">
                <a:solidFill>
                  <a:schemeClr val="accent1"/>
                </a:solidFill>
                <a:effectLst>
                  <a:outerShdw blurRad="38100" dist="25400" dir="5400000" algn="ctr" rotWithShape="0">
                    <a:srgbClr val="6E747A">
                      <a:alpha val="43000"/>
                    </a:srgbClr>
                  </a:outerShdw>
                </a:effectLst>
              </a:rPr>
              <a:t>Thank you</a:t>
            </a:r>
            <a:r>
              <a:rPr lang="en-US" altLang="zh-CN" sz="7200" b="1">
                <a:solidFill>
                  <a:schemeClr val="accent1"/>
                </a:solidFill>
                <a:effectLst>
                  <a:outerShdw blurRad="38100" dist="25400" dir="5400000" algn="ctr" rotWithShape="0">
                    <a:srgbClr val="6E747A">
                      <a:alpha val="43000"/>
                    </a:srgbClr>
                  </a:outerShdw>
                </a:effectLst>
              </a:rPr>
              <a:t> ^_^</a:t>
            </a:r>
            <a:endParaRPr lang="en-US" altLang="zh-CN" sz="7200" b="1">
              <a:solidFill>
                <a:schemeClr val="accent1"/>
              </a:solidFill>
              <a:effectLst>
                <a:outerShdw blurRad="38100" dist="25400" dir="5400000" algn="ctr" rotWithShape="0">
                  <a:srgbClr val="6E747A">
                    <a:alpha val="43000"/>
                  </a:srgbClr>
                </a:outerShdw>
              </a:effectLst>
            </a:endParaRPr>
          </a:p>
        </p:txBody>
      </p:sp>
    </p:spTree>
  </p:cSld>
  <p:clrMapOvr>
    <a:masterClrMapping/>
  </p:clrMapOvr>
  <p:transition spd="slow">
    <p:random/>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数组</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1156758" y="1304290"/>
            <a:ext cx="9878060" cy="1799590"/>
          </a:xfrm>
          <a:prstGeom prst="rect">
            <a:avLst/>
          </a:prstGeom>
          <a:noFill/>
        </p:spPr>
        <p:txBody>
          <a:bodyPr wrap="square" rtlCol="0">
            <a:spAutoFit/>
          </a:bodyPr>
          <a:p>
            <a:pPr latinLnBrk="0">
              <a:spcAft>
                <a:spcPts val="900"/>
              </a:spcAft>
            </a:pPr>
            <a:r>
              <a:rPr lang="en-US" altLang="zh-CN" sz="2400">
                <a:latin typeface="楷体" panose="02010609060101010101" charset="-122"/>
                <a:ea typeface="楷体" panose="02010609060101010101" charset="-122"/>
              </a:rPr>
              <a:t>    </a:t>
            </a:r>
            <a:r>
              <a:rPr lang="zh-CN" altLang="en-US" sz="2400">
                <a:latin typeface="楷体" panose="02010609060101010101" charset="-122"/>
                <a:ea typeface="楷体" panose="02010609060101010101" charset="-122"/>
              </a:rPr>
              <a:t>数组是可以再内存中连续存储多个元素的结构，在内存中的分配也是连续的，数组中的元素通过数组下标进行访问，数组下标从0开始。</a:t>
            </a:r>
            <a:endParaRPr lang="zh-CN" altLang="en-US" sz="2400">
              <a:latin typeface="楷体" panose="02010609060101010101" charset="-122"/>
              <a:ea typeface="楷体" panose="02010609060101010101" charset="-122"/>
            </a:endParaRPr>
          </a:p>
          <a:p>
            <a:pPr latinLnBrk="0">
              <a:spcAft>
                <a:spcPts val="900"/>
              </a:spcAft>
            </a:pPr>
            <a:r>
              <a:rPr lang="en-US" altLang="zh-CN" sz="2400">
                <a:latin typeface="楷体" panose="02010609060101010101" charset="-122"/>
                <a:ea typeface="楷体" panose="02010609060101010101" charset="-122"/>
              </a:rPr>
              <a:t>			</a:t>
            </a:r>
            <a:endParaRPr lang="en-US" altLang="zh-CN" sz="2400">
              <a:latin typeface="楷体" panose="02010609060101010101" charset="-122"/>
              <a:ea typeface="楷体" panose="02010609060101010101" charset="-122"/>
            </a:endParaRPr>
          </a:p>
          <a:p>
            <a:pPr latinLnBrk="0">
              <a:spcAft>
                <a:spcPts val="900"/>
              </a:spcAft>
            </a:pPr>
            <a:endParaRPr lang="zh-CN" altLang="en-US" sz="2400">
              <a:latin typeface="楷体" panose="02010609060101010101" charset="-122"/>
              <a:ea typeface="楷体" panose="02010609060101010101" charset="-122"/>
            </a:endParaRPr>
          </a:p>
        </p:txBody>
      </p:sp>
      <p:sp>
        <p:nvSpPr>
          <p:cNvPr id="2" name="文本框 1"/>
          <p:cNvSpPr txBox="1"/>
          <p:nvPr/>
        </p:nvSpPr>
        <p:spPr>
          <a:xfrm>
            <a:off x="1156970" y="3580765"/>
            <a:ext cx="8367395" cy="953135"/>
          </a:xfrm>
          <a:prstGeom prst="rect">
            <a:avLst/>
          </a:prstGeom>
          <a:noFill/>
        </p:spPr>
        <p:txBody>
          <a:bodyPr wrap="square" rtlCol="0">
            <a:spAutoFit/>
          </a:bodyPr>
          <a:p>
            <a:pPr indent="0">
              <a:buClrTx/>
              <a:buFont typeface="Wingdings" panose="05000000000000000000" charset="0"/>
              <a:buNone/>
            </a:pPr>
            <a:r>
              <a:rPr lang="zh-CN" altLang="en-US" sz="2800">
                <a:gradFill>
                  <a:gsLst>
                    <a:gs pos="0">
                      <a:srgbClr val="007BD3"/>
                    </a:gs>
                    <a:gs pos="100000">
                      <a:srgbClr val="034373"/>
                    </a:gs>
                  </a:gsLst>
                  <a:lin ang="5400000" scaled="0"/>
                </a:gradFill>
                <a:latin typeface="楷体" panose="02010609060101010101" charset="-122"/>
                <a:ea typeface="楷体" panose="02010609060101010101" charset="-122"/>
              </a:rPr>
              <a:t>适用场景：</a:t>
            </a:r>
            <a:endParaRPr lang="zh-CN" altLang="en-US" sz="2800">
              <a:gradFill>
                <a:gsLst>
                  <a:gs pos="0">
                    <a:srgbClr val="007BD3"/>
                  </a:gs>
                  <a:gs pos="100000">
                    <a:srgbClr val="034373"/>
                  </a:gs>
                </a:gsLst>
                <a:lin ang="5400000" scaled="0"/>
              </a:gradFill>
              <a:latin typeface="楷体" panose="02010609060101010101" charset="-122"/>
              <a:ea typeface="楷体" panose="02010609060101010101" charset="-122"/>
            </a:endParaRPr>
          </a:p>
          <a:p>
            <a:pPr indent="0">
              <a:buClrTx/>
              <a:buFont typeface="Wingdings" panose="05000000000000000000" charset="0"/>
              <a:buNone/>
            </a:pPr>
            <a:r>
              <a:rPr lang="zh-CN" altLang="en-US" sz="2800">
                <a:gradFill>
                  <a:gsLst>
                    <a:gs pos="0">
                      <a:srgbClr val="007BD3"/>
                    </a:gs>
                    <a:gs pos="100000">
                      <a:srgbClr val="034373"/>
                    </a:gs>
                  </a:gsLst>
                  <a:lin ang="5400000" scaled="0"/>
                </a:gradFill>
                <a:latin typeface="楷体" panose="02010609060101010101" charset="-122"/>
                <a:ea typeface="楷体" panose="02010609060101010101" charset="-122"/>
              </a:rPr>
              <a:t>     </a:t>
            </a:r>
            <a:r>
              <a:rPr lang="zh-CN" altLang="en-US" sz="2400">
                <a:gradFill>
                  <a:gsLst>
                    <a:gs pos="0">
                      <a:srgbClr val="007BD3"/>
                    </a:gs>
                    <a:gs pos="100000">
                      <a:srgbClr val="034373"/>
                    </a:gs>
                  </a:gsLst>
                  <a:lin ang="5400000" scaled="0"/>
                </a:gradFill>
                <a:latin typeface="楷体" panose="02010609060101010101" charset="-122"/>
                <a:ea typeface="楷体" panose="02010609060101010101" charset="-122"/>
              </a:rPr>
              <a:t>频繁查询，对存储空间要求不大，很少增加和删除的情况。</a:t>
            </a:r>
            <a:endParaRPr lang="zh-CN" altLang="en-US" sz="2400">
              <a:gradFill>
                <a:gsLst>
                  <a:gs pos="0">
                    <a:srgbClr val="007BD3"/>
                  </a:gs>
                  <a:gs pos="100000">
                    <a:srgbClr val="034373"/>
                  </a:gs>
                </a:gsLst>
                <a:lin ang="5400000" scaled="0"/>
              </a:gradFill>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数组</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1156758" y="1304290"/>
            <a:ext cx="9878060" cy="3853815"/>
          </a:xfrm>
          <a:prstGeom prst="rect">
            <a:avLst/>
          </a:prstGeom>
          <a:noFill/>
        </p:spPr>
        <p:txBody>
          <a:bodyPr wrap="square" rtlCol="0">
            <a:spAutoFit/>
          </a:bodyPr>
          <a:p>
            <a:pPr latinLnBrk="0">
              <a:spcAft>
                <a:spcPts val="900"/>
              </a:spcAft>
            </a:pPr>
            <a:r>
              <a:rPr sz="2400">
                <a:latin typeface="楷体" panose="02010609060101010101" charset="-122"/>
                <a:ea typeface="楷体" panose="02010609060101010101" charset="-122"/>
              </a:rPr>
              <a:t>优点： </a:t>
            </a:r>
            <a:endParaRPr sz="2400">
              <a:latin typeface="楷体" panose="02010609060101010101" charset="-122"/>
              <a:ea typeface="楷体" panose="02010609060101010101" charset="-122"/>
            </a:endParaRPr>
          </a:p>
          <a:p>
            <a:pPr latinLnBrk="0">
              <a:spcAft>
                <a:spcPts val="900"/>
              </a:spcAft>
            </a:pPr>
            <a:r>
              <a:rPr sz="2400">
                <a:latin typeface="楷体" panose="02010609060101010101" charset="-122"/>
                <a:ea typeface="楷体" panose="02010609060101010101" charset="-122"/>
              </a:rPr>
              <a:t>1、按照索引查询元素速度快 </a:t>
            </a:r>
            <a:endParaRPr sz="2400">
              <a:latin typeface="楷体" panose="02010609060101010101" charset="-122"/>
              <a:ea typeface="楷体" panose="02010609060101010101" charset="-122"/>
            </a:endParaRPr>
          </a:p>
          <a:p>
            <a:pPr latinLnBrk="0">
              <a:spcAft>
                <a:spcPts val="900"/>
              </a:spcAft>
            </a:pPr>
            <a:r>
              <a:rPr sz="2400">
                <a:latin typeface="楷体" panose="02010609060101010101" charset="-122"/>
                <a:ea typeface="楷体" panose="02010609060101010101" charset="-122"/>
              </a:rPr>
              <a:t>2、按照索引遍历数组方便</a:t>
            </a:r>
            <a:endParaRPr sz="2400">
              <a:latin typeface="楷体" panose="02010609060101010101" charset="-122"/>
              <a:ea typeface="楷体" panose="02010609060101010101" charset="-122"/>
            </a:endParaRPr>
          </a:p>
          <a:p>
            <a:pPr latinLnBrk="0">
              <a:spcAft>
                <a:spcPts val="900"/>
              </a:spcAft>
            </a:pPr>
            <a:endParaRPr sz="2400">
              <a:latin typeface="楷体" panose="02010609060101010101" charset="-122"/>
              <a:ea typeface="楷体" panose="02010609060101010101" charset="-122"/>
            </a:endParaRPr>
          </a:p>
          <a:p>
            <a:pPr latinLnBrk="0">
              <a:spcAft>
                <a:spcPts val="900"/>
              </a:spcAft>
            </a:pPr>
            <a:r>
              <a:rPr sz="2400">
                <a:latin typeface="楷体" panose="02010609060101010101" charset="-122"/>
                <a:ea typeface="楷体" panose="02010609060101010101" charset="-122"/>
              </a:rPr>
              <a:t>缺点： </a:t>
            </a:r>
            <a:endParaRPr sz="2400">
              <a:latin typeface="楷体" panose="02010609060101010101" charset="-122"/>
              <a:ea typeface="楷体" panose="02010609060101010101" charset="-122"/>
            </a:endParaRPr>
          </a:p>
          <a:p>
            <a:pPr latinLnBrk="0">
              <a:spcAft>
                <a:spcPts val="900"/>
              </a:spcAft>
            </a:pPr>
            <a:r>
              <a:rPr sz="2400">
                <a:latin typeface="楷体" panose="02010609060101010101" charset="-122"/>
                <a:ea typeface="楷体" panose="02010609060101010101" charset="-122"/>
              </a:rPr>
              <a:t>1、数组的大小固定后就无法扩容了 </a:t>
            </a:r>
            <a:endParaRPr sz="2400">
              <a:latin typeface="楷体" panose="02010609060101010101" charset="-122"/>
              <a:ea typeface="楷体" panose="02010609060101010101" charset="-122"/>
            </a:endParaRPr>
          </a:p>
          <a:p>
            <a:pPr latinLnBrk="0">
              <a:spcAft>
                <a:spcPts val="900"/>
              </a:spcAft>
            </a:pPr>
            <a:r>
              <a:rPr sz="2400">
                <a:latin typeface="楷体" panose="02010609060101010101" charset="-122"/>
                <a:ea typeface="楷体" panose="02010609060101010101" charset="-122"/>
              </a:rPr>
              <a:t>2、数组只能存储一种类型的数据 </a:t>
            </a:r>
            <a:endParaRPr sz="2400">
              <a:latin typeface="楷体" panose="02010609060101010101" charset="-122"/>
              <a:ea typeface="楷体" panose="02010609060101010101" charset="-122"/>
            </a:endParaRPr>
          </a:p>
          <a:p>
            <a:pPr latinLnBrk="0">
              <a:spcAft>
                <a:spcPts val="900"/>
              </a:spcAft>
            </a:pPr>
            <a:r>
              <a:rPr sz="2400">
                <a:latin typeface="楷体" panose="02010609060101010101" charset="-122"/>
                <a:ea typeface="楷体" panose="02010609060101010101" charset="-122"/>
              </a:rPr>
              <a:t>3、添加，删除的操作慢，因为要移动其他的元素。</a:t>
            </a:r>
            <a:endParaRPr sz="2400">
              <a:latin typeface="楷体" panose="02010609060101010101" charset="-122"/>
              <a:ea typeface="楷体" panose="02010609060101010101" charset="-122"/>
            </a:endParaRPr>
          </a:p>
        </p:txBody>
      </p:sp>
    </p:spTree>
  </p:cSld>
  <p:clrMapOvr>
    <a:masterClrMapping/>
  </p:clrMapOvr>
  <p:transition spd="slow">
    <p:random/>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nvSpPr>
        <p:spPr>
          <a:xfrm>
            <a:off x="185420" y="85725"/>
            <a:ext cx="5867400" cy="583565"/>
          </a:xfrm>
          <a:prstGeom prst="rect">
            <a:avLst/>
          </a:prstGeom>
          <a:noFill/>
        </p:spPr>
        <p:txBody>
          <a:bodyPr wrap="square" rtlCol="0">
            <a:spAutoFit/>
          </a:bodyPr>
          <a:lstStyle/>
          <a:p>
            <a:r>
              <a:rPr lang="zh-CN" altLang="en-US" sz="3200" dirty="0">
                <a:solidFill>
                  <a:schemeClr val="bg1"/>
                </a:solidFill>
                <a:latin typeface="楷体" panose="02010609060101010101" charset="-122"/>
                <a:ea typeface="楷体" panose="02010609060101010101" charset="-122"/>
              </a:rPr>
              <a:t>一、数据结构</a:t>
            </a:r>
            <a:r>
              <a:rPr lang="en-US" altLang="zh-CN" sz="3200" dirty="0">
                <a:solidFill>
                  <a:schemeClr val="bg1"/>
                </a:solidFill>
                <a:latin typeface="楷体" panose="02010609060101010101" charset="-122"/>
                <a:ea typeface="楷体" panose="02010609060101010101" charset="-122"/>
              </a:rPr>
              <a:t>--</a:t>
            </a:r>
            <a:r>
              <a:rPr lang="zh-CN" altLang="en-US" sz="3200" dirty="0">
                <a:solidFill>
                  <a:schemeClr val="bg1"/>
                </a:solidFill>
                <a:latin typeface="楷体" panose="02010609060101010101" charset="-122"/>
                <a:ea typeface="楷体" panose="02010609060101010101" charset="-122"/>
              </a:rPr>
              <a:t>栈</a:t>
            </a:r>
            <a:endParaRPr lang="zh-CN" altLang="en-US" sz="3200" dirty="0">
              <a:solidFill>
                <a:schemeClr val="bg1"/>
              </a:solidFill>
              <a:latin typeface="楷体" panose="02010609060101010101" charset="-122"/>
              <a:ea typeface="楷体" panose="02010609060101010101" charset="-122"/>
            </a:endParaRPr>
          </a:p>
        </p:txBody>
      </p:sp>
      <p:sp>
        <p:nvSpPr>
          <p:cNvPr id="13" name="文本框 12"/>
          <p:cNvSpPr txBox="1"/>
          <p:nvPr/>
        </p:nvSpPr>
        <p:spPr>
          <a:xfrm>
            <a:off x="1156970" y="1304290"/>
            <a:ext cx="5465445" cy="2284095"/>
          </a:xfrm>
          <a:prstGeom prst="rect">
            <a:avLst/>
          </a:prstGeom>
          <a:noFill/>
        </p:spPr>
        <p:txBody>
          <a:bodyPr wrap="square" rtlCol="0">
            <a:spAutoFit/>
          </a:bodyPr>
          <a:p>
            <a:pPr latinLnBrk="0">
              <a:spcAft>
                <a:spcPts val="900"/>
              </a:spcAft>
            </a:pPr>
            <a:r>
              <a:rPr lang="zh-CN" altLang="en-US" sz="2400">
                <a:latin typeface="楷体" panose="02010609060101010101" charset="-122"/>
                <a:ea typeface="楷体" panose="02010609060101010101" charset="-122"/>
              </a:rPr>
              <a:t>栈</a:t>
            </a:r>
            <a:r>
              <a:rPr lang="en-US" altLang="zh-CN" sz="2400">
                <a:latin typeface="楷体" panose="02010609060101010101" charset="-122"/>
                <a:ea typeface="楷体" panose="02010609060101010101" charset="-122"/>
              </a:rPr>
              <a:t>---</a:t>
            </a:r>
            <a:r>
              <a:rPr lang="zh-CN" altLang="en-US" sz="2400">
                <a:latin typeface="楷体" panose="02010609060101010101" charset="-122"/>
                <a:ea typeface="楷体" panose="02010609060101010101" charset="-122"/>
              </a:rPr>
              <a:t>类似于储物柜</a:t>
            </a:r>
            <a:endParaRPr lang="zh-CN" altLang="en-US" sz="2400">
              <a:latin typeface="楷体" panose="02010609060101010101" charset="-122"/>
              <a:ea typeface="楷体" panose="02010609060101010101" charset="-122"/>
            </a:endParaRPr>
          </a:p>
          <a:p>
            <a:pPr latinLnBrk="0">
              <a:spcAft>
                <a:spcPts val="900"/>
              </a:spcAft>
            </a:pPr>
            <a:r>
              <a:rPr lang="zh-CN" altLang="en-US" sz="2400">
                <a:latin typeface="楷体" panose="02010609060101010101" charset="-122"/>
                <a:ea typeface="楷体" panose="02010609060101010101" charset="-122"/>
              </a:rPr>
              <a:t>栈是一种特殊的线性表；</a:t>
            </a:r>
            <a:endParaRPr lang="zh-CN" altLang="en-US" sz="2400">
              <a:latin typeface="楷体" panose="02010609060101010101" charset="-122"/>
              <a:ea typeface="楷体" panose="02010609060101010101" charset="-122"/>
            </a:endParaRPr>
          </a:p>
          <a:p>
            <a:pPr latinLnBrk="0">
              <a:spcAft>
                <a:spcPts val="900"/>
              </a:spcAft>
            </a:pPr>
            <a:r>
              <a:rPr lang="zh-CN" altLang="en-US" sz="2400">
                <a:latin typeface="楷体" panose="02010609060101010101" charset="-122"/>
                <a:ea typeface="楷体" panose="02010609060101010101" charset="-122"/>
              </a:rPr>
              <a:t>仅能在线性表的一端操作，栈顶允许操作，栈底不允许操作。 </a:t>
            </a:r>
            <a:endParaRPr lang="zh-CN" altLang="en-US" sz="2400">
              <a:latin typeface="楷体" panose="02010609060101010101" charset="-122"/>
              <a:ea typeface="楷体" panose="02010609060101010101" charset="-122"/>
            </a:endParaRPr>
          </a:p>
          <a:p>
            <a:pPr latinLnBrk="0">
              <a:spcAft>
                <a:spcPts val="900"/>
              </a:spcAft>
            </a:pPr>
            <a:r>
              <a:rPr lang="zh-CN" altLang="en-US" sz="2400">
                <a:latin typeface="楷体" panose="02010609060101010101" charset="-122"/>
                <a:ea typeface="楷体" panose="02010609060101010101" charset="-122"/>
              </a:rPr>
              <a:t> </a:t>
            </a:r>
            <a:endParaRPr lang="zh-CN" altLang="en-US" sz="2400">
              <a:latin typeface="楷体" panose="02010609060101010101" charset="-122"/>
              <a:ea typeface="楷体" panose="02010609060101010101" charset="-122"/>
            </a:endParaRPr>
          </a:p>
        </p:txBody>
      </p:sp>
      <p:sp>
        <p:nvSpPr>
          <p:cNvPr id="2" name="文本框 1"/>
          <p:cNvSpPr txBox="1"/>
          <p:nvPr/>
        </p:nvSpPr>
        <p:spPr>
          <a:xfrm>
            <a:off x="772160" y="4013835"/>
            <a:ext cx="5850255" cy="1014730"/>
          </a:xfrm>
          <a:prstGeom prst="rect">
            <a:avLst/>
          </a:prstGeom>
          <a:noFill/>
        </p:spPr>
        <p:txBody>
          <a:bodyPr wrap="square" rtlCol="0">
            <a:spAutoFit/>
          </a:bodyPr>
          <a:p>
            <a:pPr indent="0">
              <a:buClrTx/>
              <a:buFont typeface="Wingdings" panose="05000000000000000000" charset="0"/>
              <a:buNone/>
            </a:pPr>
            <a:r>
              <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栈的特点：</a:t>
            </a:r>
            <a:endPar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endParaRPr>
          </a:p>
          <a:p>
            <a:pPr indent="0">
              <a:buClrTx/>
              <a:buFont typeface="Wingdings" panose="05000000000000000000" charset="0"/>
              <a:buNone/>
            </a:pPr>
            <a:r>
              <a:rPr lang="zh-CN" altLang="en-US" sz="2000">
                <a:solidFill>
                  <a:schemeClr val="accent1">
                    <a:lumMod val="75000"/>
                  </a:schemeClr>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    先进后出，或者说是后进先出，从栈顶放入元素的操作叫入栈，取出元素叫出栈</a:t>
            </a:r>
            <a:r>
              <a:rPr lang="zh-CN" altLang="en-US" sz="20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rPr>
              <a:t>。</a:t>
            </a:r>
            <a:endParaRPr lang="zh-CN" altLang="en-US" sz="2000">
              <a:solidFill>
                <a:schemeClr val="accent1"/>
              </a:solidFill>
              <a:effectLst>
                <a:outerShdw blurRad="38100" dist="25400" dir="5400000" algn="ctr" rotWithShape="0">
                  <a:srgbClr val="6E747A">
                    <a:alpha val="43000"/>
                  </a:srgbClr>
                </a:outerShdw>
              </a:effectLst>
              <a:latin typeface="楷体" panose="02010609060101010101" charset="-122"/>
              <a:ea typeface="楷体" panose="02010609060101010101" charset="-122"/>
              <a:sym typeface="+mn-ea"/>
            </a:endParaRPr>
          </a:p>
        </p:txBody>
      </p:sp>
      <p:pic>
        <p:nvPicPr>
          <p:cNvPr id="3" name="Picture 2"/>
          <p:cNvPicPr>
            <a:picLocks noChangeAspect="1"/>
          </p:cNvPicPr>
          <p:nvPr/>
        </p:nvPicPr>
        <p:blipFill>
          <a:blip r:embed="rId1"/>
          <a:stretch>
            <a:fillRect/>
          </a:stretch>
        </p:blipFill>
        <p:spPr>
          <a:xfrm>
            <a:off x="6595745" y="1100455"/>
            <a:ext cx="5232400" cy="4889500"/>
          </a:xfrm>
          <a:prstGeom prst="rect">
            <a:avLst/>
          </a:prstGeom>
        </p:spPr>
      </p:pic>
    </p:spTree>
  </p:cSld>
  <p:clrMapOvr>
    <a:masterClrMapping/>
  </p:clrMapOvr>
  <p:transition spd="slow">
    <p:random/>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16447</Words>
  <Application>WPS 演示</Application>
  <PresentationFormat>Widescreen</PresentationFormat>
  <Paragraphs>1032</Paragraphs>
  <Slides>69</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69</vt:i4>
      </vt:variant>
    </vt:vector>
  </HeadingPairs>
  <TitlesOfParts>
    <vt:vector size="82" baseType="lpstr">
      <vt:lpstr>Arial</vt:lpstr>
      <vt:lpstr>宋体</vt:lpstr>
      <vt:lpstr>Wingdings</vt:lpstr>
      <vt:lpstr>微软雅黑 Light</vt:lpstr>
      <vt:lpstr>Calibri</vt:lpstr>
      <vt:lpstr>楷体</vt:lpstr>
      <vt:lpstr>Wingdings</vt:lpstr>
      <vt:lpstr>微软雅黑</vt:lpstr>
      <vt:lpstr>Arial Unicode MS</vt:lpstr>
      <vt:lpstr>Calibri Light</vt:lpstr>
      <vt:lpstr>Apple LiSung</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WPP Presentation</dc:title>
  <dc:creator>jamon</dc:creator>
  <cp:lastModifiedBy>KnightPlan</cp:lastModifiedBy>
  <cp:revision>77</cp:revision>
  <dcterms:created xsi:type="dcterms:W3CDTF">2019-08-04T00:31:00Z</dcterms:created>
  <dcterms:modified xsi:type="dcterms:W3CDTF">2019-08-04T07:49:10Z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

<file path=docProps/thumbnail.jpeg>
</file>